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Bebas Neue" panose="020B0604020202020204" charset="0"/>
      <p:regular r:id="rId49"/>
    </p:embeddedFont>
    <p:embeddedFont>
      <p:font typeface="Calibri" panose="020F0502020204030204" pitchFamily="34" charset="0"/>
      <p:regular r:id="rId50"/>
      <p:bold r:id="rId51"/>
      <p:italic r:id="rId52"/>
      <p:boldItalic r:id="rId53"/>
    </p:embeddedFont>
    <p:embeddedFont>
      <p:font typeface="Helvetica Neue" panose="020B0604020202020204"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Black" panose="02000000000000000000" pitchFamily="2" charset="0"/>
      <p:bold r:id="rId66"/>
      <p:boldItalic r:id="rId67"/>
    </p:embeddedFont>
    <p:embeddedFont>
      <p:font typeface="Source Sans Pro" panose="020B0503030403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A4EC2-B1DB-0D77-BA70-A40D09B316C5}" v="1" dt="2021-11-30T21:36:34.092"/>
  </p1510:revLst>
</p1510:revInfo>
</file>

<file path=ppt/tableStyles.xml><?xml version="1.0" encoding="utf-8"?>
<a:tblStyleLst xmlns:a="http://schemas.openxmlformats.org/drawingml/2006/main" def="{E2634A9D-DF0E-4092-AA47-1F5F65879664}">
  <a:tblStyle styleId="{E2634A9D-DF0E-4092-AA47-1F5F6587966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605A172-F133-4B2C-9804-90A1709EA2BE}"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E52D4B0-6A7E-4E5E-89CA-870869107D9D}"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IF HASAN" userId="S::asifh@sfu.ca::8fea7d4c-0605-4f6f-9d69-3bc9c79c2a9f" providerId="AD" clId="Web-{857A4EC2-B1DB-0D77-BA70-A40D09B316C5}"/>
    <pc:docChg chg="modSld">
      <pc:chgData name="ASIF HASAN" userId="S::asifh@sfu.ca::8fea7d4c-0605-4f6f-9d69-3bc9c79c2a9f" providerId="AD" clId="Web-{857A4EC2-B1DB-0D77-BA70-A40D09B316C5}" dt="2021-11-30T21:36:34.092" v="0" actId="1076"/>
      <pc:docMkLst>
        <pc:docMk/>
      </pc:docMkLst>
      <pc:sldChg chg="modSp">
        <pc:chgData name="ASIF HASAN" userId="S::asifh@sfu.ca::8fea7d4c-0605-4f6f-9d69-3bc9c79c2a9f" providerId="AD" clId="Web-{857A4EC2-B1DB-0D77-BA70-A40D09B316C5}" dt="2021-11-30T21:36:34.092" v="0" actId="1076"/>
        <pc:sldMkLst>
          <pc:docMk/>
          <pc:sldMk cId="0" sldId="263"/>
        </pc:sldMkLst>
        <pc:spChg chg="mod">
          <ac:chgData name="ASIF HASAN" userId="S::asifh@sfu.ca::8fea7d4c-0605-4f6f-9d69-3bc9c79c2a9f" providerId="AD" clId="Web-{857A4EC2-B1DB-0D77-BA70-A40D09B316C5}" dt="2021-11-30T21:36:34.092" v="0" actId="1076"/>
          <ac:spMkLst>
            <pc:docMk/>
            <pc:sldMk cId="0" sldId="263"/>
            <ac:spMk id="26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0e7d6be0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0e7d6be0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10fc9377b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10fc9377b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10fc7f04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10fc7f04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010fc9377b_6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010fc9377b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10fc7f04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10fc7f04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0e7d6be0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00e7d6be0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00e7d6be0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00e7d6be0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0e7d6be0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0e7d6be0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fa43e23d6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fa43e23d6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00e7d6be0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00e7d6be0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0e7d6bc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0e7d6bc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0a89be950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0a89be950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00e2442490_0_2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00e2442490_0_2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0e7d6bce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0e7d6bce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010fc9377b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010fc9377b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0e7d6be0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0e7d6be0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0a89be9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0a89be9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Font typeface="Open Sans"/>
              <a:buChar cha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0a89be9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00a89be9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0a89be9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00a89be9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table shows costs components for SOUR PODS for every 1 serving: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0a89be95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00a89be95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0a89be95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0a89be95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00a89be95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00a89be95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10fc7f04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10fc7f04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00a89be950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00a89be95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0a89be95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0a89be95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0a89be95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0a89be95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00a89be95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00a89be95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00a89be95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00a89be95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0a89be950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0a89be950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00a89be95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00a89be95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0a89be95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0a89be95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00a89be95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00a89be95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00e7d6be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00e7d6be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10fc7f0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10fc7f0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0a89be950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00a89be95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00a89be95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00a89be950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100a89be95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100a89be950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00f6e10b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00f6e10b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010fc9377b_6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010fc9377b_6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010fc8e35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010fc8e35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010fc9377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010fc9377b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10fc7f04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10fc7f04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10fc7f042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10fc7f04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10fc7f04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10fc7f04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10fc7f04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10fc7f04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10fc7f042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10fc7f04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actice Analysis">
  <p:cSld name="TITLE_AND_BODY_1_1_1_1_1_1_2_2_8">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cxnSp>
        <p:nvCxnSpPr>
          <p:cNvPr id="52" name="Google Shape;52;p13"/>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53" name="Google Shape;53;p13"/>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graphicFrame>
        <p:nvGraphicFramePr>
          <p:cNvPr id="54" name="Google Shape;54;p13"/>
          <p:cNvGraphicFramePr/>
          <p:nvPr/>
        </p:nvGraphicFramePr>
        <p:xfrm>
          <a:off x="5489439" y="4848075"/>
          <a:ext cx="900000" cy="17528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700">
                          <a:solidFill>
                            <a:schemeClr val="dk1"/>
                          </a:solidFill>
                          <a:latin typeface="Helvetica Neue"/>
                          <a:ea typeface="Helvetica Neue"/>
                          <a:cs typeface="Helvetica Neue"/>
                          <a:sym typeface="Helvetica Neue"/>
                        </a:rPr>
                        <a:t>IMPACT</a:t>
                      </a:r>
                      <a:endParaRPr sz="1000">
                        <a:latin typeface="Helvetica Neue"/>
                        <a:ea typeface="Helvetica Neue"/>
                        <a:cs typeface="Helvetica Neue"/>
                        <a:sym typeface="Helvetica Neue"/>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3B4046"/>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55" name="Google Shape;55;p13"/>
          <p:cNvGraphicFramePr/>
          <p:nvPr/>
        </p:nvGraphicFramePr>
        <p:xfrm>
          <a:off x="3455597" y="4848075"/>
          <a:ext cx="1114100" cy="175280"/>
        </p:xfrm>
        <a:graphic>
          <a:graphicData uri="http://schemas.openxmlformats.org/drawingml/2006/table">
            <a:tbl>
              <a:tblPr bandRow="1">
                <a:noFill/>
                <a:tableStyleId>{E2634A9D-DF0E-4092-AA47-1F5F65879664}</a:tableStyleId>
              </a:tblPr>
              <a:tblGrid>
                <a:gridCol w="11141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700">
                          <a:solidFill>
                            <a:schemeClr val="dk1"/>
                          </a:solidFill>
                          <a:latin typeface="Helvetica Neue"/>
                          <a:ea typeface="Helvetica Neue"/>
                          <a:cs typeface="Helvetica Neue"/>
                          <a:sym typeface="Helvetica Neue"/>
                        </a:rPr>
                        <a:t>RECOMMENDATION</a:t>
                      </a:r>
                      <a:endParaRPr sz="600">
                        <a:solidFill>
                          <a:schemeClr val="dk1"/>
                        </a:solidFill>
                        <a:latin typeface="Helvetica Neue"/>
                        <a:ea typeface="Helvetica Neue"/>
                        <a:cs typeface="Helvetica Neue"/>
                        <a:sym typeface="Helvetica Neue"/>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3B4046"/>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56" name="Google Shape;56;p13"/>
          <p:cNvGraphicFramePr/>
          <p:nvPr/>
        </p:nvGraphicFramePr>
        <p:xfrm>
          <a:off x="2555606" y="4848075"/>
          <a:ext cx="900000" cy="17528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700">
                          <a:solidFill>
                            <a:schemeClr val="dk1"/>
                          </a:solidFill>
                          <a:latin typeface="Helvetica Neue"/>
                          <a:ea typeface="Helvetica Neue"/>
                          <a:cs typeface="Helvetica Neue"/>
                          <a:sym typeface="Helvetica Neue"/>
                        </a:rPr>
                        <a:t>ANALYSIS</a:t>
                      </a:r>
                      <a:endParaRPr sz="1000">
                        <a:latin typeface="Helvetica Neue"/>
                        <a:ea typeface="Helvetica Neue"/>
                        <a:cs typeface="Helvetica Neue"/>
                        <a:sym typeface="Helvetica Neue"/>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F4A34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57" name="Google Shape;57;p13"/>
          <p:cNvGraphicFramePr/>
          <p:nvPr/>
        </p:nvGraphicFramePr>
        <p:xfrm>
          <a:off x="4455785" y="4848075"/>
          <a:ext cx="1166825" cy="175280"/>
        </p:xfrm>
        <a:graphic>
          <a:graphicData uri="http://schemas.openxmlformats.org/drawingml/2006/table">
            <a:tbl>
              <a:tblPr bandRow="1">
                <a:noFill/>
                <a:tableStyleId>{E2634A9D-DF0E-4092-AA47-1F5F65879664}</a:tableStyleId>
              </a:tblPr>
              <a:tblGrid>
                <a:gridCol w="1166825">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700">
                          <a:solidFill>
                            <a:schemeClr val="dk1"/>
                          </a:solidFill>
                          <a:latin typeface="Helvetica Neue"/>
                          <a:ea typeface="Helvetica Neue"/>
                          <a:cs typeface="Helvetica Neue"/>
                          <a:sym typeface="Helvetica Neue"/>
                        </a:rPr>
                        <a:t>IMPLEMENTATION</a:t>
                      </a:r>
                      <a:endParaRPr sz="1000">
                        <a:latin typeface="Helvetica Neue"/>
                        <a:ea typeface="Helvetica Neue"/>
                        <a:cs typeface="Helvetica Neue"/>
                        <a:sym typeface="Helvetica Neue"/>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3B4046"/>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58" name="Google Shape;58;p13"/>
          <p:cNvSpPr txBox="1">
            <a:spLocks noGrp="1"/>
          </p:cNvSpPr>
          <p:nvPr>
            <p:ph type="subTitle" idx="1"/>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a:endParaRPr/>
          </a:p>
        </p:txBody>
      </p:sp>
      <p:sp>
        <p:nvSpPr>
          <p:cNvPr id="59" name="Google Shape;59;p13"/>
          <p:cNvSpPr txBox="1">
            <a:spLocks noGrp="1"/>
          </p:cNvSpPr>
          <p:nvPr>
            <p:ph type="title"/>
          </p:nvPr>
        </p:nvSpPr>
        <p:spPr>
          <a:xfrm>
            <a:off x="250250" y="1795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2pPr>
            <a:lvl3pPr lvl="2"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3pPr>
            <a:lvl4pPr lvl="3"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4pPr>
            <a:lvl5pPr lvl="4"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5pPr>
            <a:lvl6pPr lvl="5"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6pPr>
            <a:lvl7pPr lvl="6"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7pPr>
            <a:lvl8pPr lvl="7"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8pPr>
            <a:lvl9pPr lvl="8" algn="l" rtl="0">
              <a:lnSpc>
                <a:spcPct val="100000"/>
              </a:lnSpc>
              <a:spcBef>
                <a:spcPts val="0"/>
              </a:spcBef>
              <a:spcAft>
                <a:spcPts val="0"/>
              </a:spcAft>
              <a:buSzPts val="2700"/>
              <a:buFont typeface="Helvetica Neue"/>
              <a:buNone/>
              <a:defRPr sz="2700" b="1">
                <a:latin typeface="Helvetica Neue"/>
                <a:ea typeface="Helvetica Neue"/>
                <a:cs typeface="Helvetica Neue"/>
                <a:sym typeface="Helvetica Neue"/>
              </a:defRPr>
            </a:lvl9pPr>
          </a:lstStyle>
          <a:p>
            <a:endParaRPr/>
          </a:p>
        </p:txBody>
      </p:sp>
      <p:sp>
        <p:nvSpPr>
          <p:cNvPr id="60" name="Google Shape;60;p13"/>
          <p:cNvSpPr/>
          <p:nvPr/>
        </p:nvSpPr>
        <p:spPr>
          <a:xfrm>
            <a:off x="-96050" y="169276"/>
            <a:ext cx="148500" cy="777300"/>
          </a:xfrm>
          <a:prstGeom prst="rect">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p:nvPr/>
        </p:nvSpPr>
        <p:spPr>
          <a:xfrm>
            <a:off x="7808700" y="4738913"/>
            <a:ext cx="8382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latin typeface="Bebas Neue"/>
                <a:ea typeface="Bebas Neue"/>
                <a:cs typeface="Bebas Neue"/>
                <a:sym typeface="Bebas Neue"/>
              </a:rPr>
              <a:t>SOUR</a:t>
            </a:r>
            <a:endParaRPr sz="2700" b="1">
              <a:latin typeface="Bebas Neue"/>
              <a:ea typeface="Bebas Neue"/>
              <a:cs typeface="Bebas Neue"/>
              <a:sym typeface="Bebas Neue"/>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D Deck blank">
  <p:cSld name="TITLE_AND_BODY_1_1_1_1_1_1_2_2_1_2_2">
    <p:bg>
      <p:bgPr>
        <a:solidFill>
          <a:schemeClr val="lt1"/>
        </a:solid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1000"/>
              <a:buFont typeface="Arial"/>
              <a:buNone/>
              <a:defRPr sz="1000" i="0" u="none" strike="noStrike" cap="none">
                <a:solidFill>
                  <a:srgbClr val="434343"/>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
              <a:t>‹#›</a:t>
            </a:fld>
            <a:endParaRPr/>
          </a:p>
        </p:txBody>
      </p:sp>
      <p:cxnSp>
        <p:nvCxnSpPr>
          <p:cNvPr id="64" name="Google Shape;64;p14"/>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65" name="Google Shape;65;p14"/>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sp>
        <p:nvSpPr>
          <p:cNvPr id="66" name="Google Shape;66;p14"/>
          <p:cNvSpPr txBox="1">
            <a:spLocks noGrp="1"/>
          </p:cNvSpPr>
          <p:nvPr>
            <p:ph type="subTitle" idx="1"/>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2pPr>
            <a:lvl3pPr lvl="2"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3pPr>
            <a:lvl4pPr lvl="3"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4pPr>
            <a:lvl5pPr lvl="4"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5pPr>
            <a:lvl6pPr lvl="5"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6pPr>
            <a:lvl7pPr lvl="6"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7pPr>
            <a:lvl8pPr lvl="7"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8pPr>
            <a:lvl9pPr lvl="8" algn="l" rtl="0">
              <a:lnSpc>
                <a:spcPct val="115000"/>
              </a:lnSpc>
              <a:spcBef>
                <a:spcPts val="0"/>
              </a:spcBef>
              <a:spcAft>
                <a:spcPts val="0"/>
              </a:spcAft>
              <a:buClr>
                <a:schemeClr val="accent1"/>
              </a:buClr>
              <a:buSzPts val="1100"/>
              <a:buFont typeface="Helvetica Neue"/>
              <a:buNone/>
              <a:defRPr sz="1100">
                <a:solidFill>
                  <a:schemeClr val="accent1"/>
                </a:solidFill>
                <a:latin typeface="Helvetica Neue"/>
                <a:ea typeface="Helvetica Neue"/>
                <a:cs typeface="Helvetica Neue"/>
                <a:sym typeface="Helvetica Neue"/>
              </a:defRPr>
            </a:lvl9pPr>
          </a:lstStyle>
          <a:p>
            <a:endParaRPr/>
          </a:p>
        </p:txBody>
      </p:sp>
      <p:sp>
        <p:nvSpPr>
          <p:cNvPr id="67" name="Google Shape;67;p14"/>
          <p:cNvSpPr txBox="1">
            <a:spLocks noGrp="1"/>
          </p:cNvSpPr>
          <p:nvPr>
            <p:ph type="title"/>
          </p:nvPr>
        </p:nvSpPr>
        <p:spPr>
          <a:xfrm>
            <a:off x="250250" y="1795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Font typeface="Open Sans"/>
              <a:buNone/>
              <a:defRPr sz="2700" b="1">
                <a:latin typeface="Open Sans"/>
                <a:ea typeface="Open Sans"/>
                <a:cs typeface="Open Sans"/>
                <a:sym typeface="Open Sans"/>
              </a:defRPr>
            </a:lvl2pPr>
            <a:lvl3pPr lvl="2" algn="l" rtl="0">
              <a:lnSpc>
                <a:spcPct val="100000"/>
              </a:lnSpc>
              <a:spcBef>
                <a:spcPts val="0"/>
              </a:spcBef>
              <a:spcAft>
                <a:spcPts val="0"/>
              </a:spcAft>
              <a:buSzPts val="2700"/>
              <a:buFont typeface="Open Sans"/>
              <a:buNone/>
              <a:defRPr sz="2700" b="1">
                <a:latin typeface="Open Sans"/>
                <a:ea typeface="Open Sans"/>
                <a:cs typeface="Open Sans"/>
                <a:sym typeface="Open Sans"/>
              </a:defRPr>
            </a:lvl3pPr>
            <a:lvl4pPr lvl="3" algn="l" rtl="0">
              <a:lnSpc>
                <a:spcPct val="100000"/>
              </a:lnSpc>
              <a:spcBef>
                <a:spcPts val="0"/>
              </a:spcBef>
              <a:spcAft>
                <a:spcPts val="0"/>
              </a:spcAft>
              <a:buSzPts val="2700"/>
              <a:buFont typeface="Open Sans"/>
              <a:buNone/>
              <a:defRPr sz="2700" b="1">
                <a:latin typeface="Open Sans"/>
                <a:ea typeface="Open Sans"/>
                <a:cs typeface="Open Sans"/>
                <a:sym typeface="Open Sans"/>
              </a:defRPr>
            </a:lvl4pPr>
            <a:lvl5pPr lvl="4" algn="l" rtl="0">
              <a:lnSpc>
                <a:spcPct val="100000"/>
              </a:lnSpc>
              <a:spcBef>
                <a:spcPts val="0"/>
              </a:spcBef>
              <a:spcAft>
                <a:spcPts val="0"/>
              </a:spcAft>
              <a:buSzPts val="2700"/>
              <a:buFont typeface="Open Sans"/>
              <a:buNone/>
              <a:defRPr sz="2700" b="1">
                <a:latin typeface="Open Sans"/>
                <a:ea typeface="Open Sans"/>
                <a:cs typeface="Open Sans"/>
                <a:sym typeface="Open Sans"/>
              </a:defRPr>
            </a:lvl5pPr>
            <a:lvl6pPr lvl="5" algn="l" rtl="0">
              <a:lnSpc>
                <a:spcPct val="100000"/>
              </a:lnSpc>
              <a:spcBef>
                <a:spcPts val="0"/>
              </a:spcBef>
              <a:spcAft>
                <a:spcPts val="0"/>
              </a:spcAft>
              <a:buSzPts val="2700"/>
              <a:buFont typeface="Open Sans"/>
              <a:buNone/>
              <a:defRPr sz="2700" b="1">
                <a:latin typeface="Open Sans"/>
                <a:ea typeface="Open Sans"/>
                <a:cs typeface="Open Sans"/>
                <a:sym typeface="Open Sans"/>
              </a:defRPr>
            </a:lvl6pPr>
            <a:lvl7pPr lvl="6" algn="l" rtl="0">
              <a:lnSpc>
                <a:spcPct val="100000"/>
              </a:lnSpc>
              <a:spcBef>
                <a:spcPts val="0"/>
              </a:spcBef>
              <a:spcAft>
                <a:spcPts val="0"/>
              </a:spcAft>
              <a:buSzPts val="2700"/>
              <a:buFont typeface="Open Sans"/>
              <a:buNone/>
              <a:defRPr sz="2700" b="1">
                <a:latin typeface="Open Sans"/>
                <a:ea typeface="Open Sans"/>
                <a:cs typeface="Open Sans"/>
                <a:sym typeface="Open Sans"/>
              </a:defRPr>
            </a:lvl7pPr>
            <a:lvl8pPr lvl="7" algn="l" rtl="0">
              <a:lnSpc>
                <a:spcPct val="100000"/>
              </a:lnSpc>
              <a:spcBef>
                <a:spcPts val="0"/>
              </a:spcBef>
              <a:spcAft>
                <a:spcPts val="0"/>
              </a:spcAft>
              <a:buSzPts val="2700"/>
              <a:buFont typeface="Open Sans"/>
              <a:buNone/>
              <a:defRPr sz="2700" b="1">
                <a:latin typeface="Open Sans"/>
                <a:ea typeface="Open Sans"/>
                <a:cs typeface="Open Sans"/>
                <a:sym typeface="Open Sans"/>
              </a:defRPr>
            </a:lvl8pPr>
            <a:lvl9pPr lvl="8" algn="l" rtl="0">
              <a:lnSpc>
                <a:spcPct val="100000"/>
              </a:lnSpc>
              <a:spcBef>
                <a:spcPts val="0"/>
              </a:spcBef>
              <a:spcAft>
                <a:spcPts val="0"/>
              </a:spcAft>
              <a:buSzPts val="2700"/>
              <a:buFont typeface="Open Sans"/>
              <a:buNone/>
              <a:defRPr sz="2700" b="1">
                <a:latin typeface="Open Sans"/>
                <a:ea typeface="Open Sans"/>
                <a:cs typeface="Open Sans"/>
                <a:sym typeface="Open Sans"/>
              </a:defRPr>
            </a:lvl9pPr>
          </a:lstStyle>
          <a:p>
            <a:endParaRPr/>
          </a:p>
        </p:txBody>
      </p:sp>
      <p:sp>
        <p:nvSpPr>
          <p:cNvPr id="68" name="Google Shape;68;p14"/>
          <p:cNvSpPr/>
          <p:nvPr/>
        </p:nvSpPr>
        <p:spPr>
          <a:xfrm>
            <a:off x="-96050" y="169276"/>
            <a:ext cx="148500" cy="777300"/>
          </a:xfrm>
          <a:prstGeom prst="rect">
            <a:avLst/>
          </a:prstGeom>
          <a:solidFill>
            <a:srgbClr val="3F8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14"/>
          <p:cNvPicPr preferRelativeResize="0"/>
          <p:nvPr/>
        </p:nvPicPr>
        <p:blipFill>
          <a:blip r:embed="rId2">
            <a:alphaModFix/>
          </a:blip>
          <a:stretch>
            <a:fillRect/>
          </a:stretch>
        </p:blipFill>
        <p:spPr>
          <a:xfrm>
            <a:off x="7407675" y="4345327"/>
            <a:ext cx="1154898" cy="115489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estle | Recommendation">
  <p:cSld name="TITLE_AND_BODY_1_1_1_1_1_1_1_1">
    <p:spTree>
      <p:nvGrpSpPr>
        <p:cNvPr id="1" name="Shape 70"/>
        <p:cNvGrpSpPr/>
        <p:nvPr/>
      </p:nvGrpSpPr>
      <p:grpSpPr>
        <a:xfrm>
          <a:off x="0" y="0"/>
          <a:ext cx="0" cy="0"/>
          <a:chOff x="0" y="0"/>
          <a:chExt cx="0" cy="0"/>
        </a:xfrm>
      </p:grpSpPr>
      <p:cxnSp>
        <p:nvCxnSpPr>
          <p:cNvPr id="71" name="Google Shape;71;p15"/>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72" name="Google Shape;72;p15"/>
          <p:cNvSpPr txBox="1">
            <a:spLocks noGrp="1"/>
          </p:cNvSpPr>
          <p:nvPr>
            <p:ph type="body" idx="1"/>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sp>
        <p:nvSpPr>
          <p:cNvPr id="73" name="Google Shape;73;p15"/>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cxnSp>
        <p:nvCxnSpPr>
          <p:cNvPr id="74" name="Google Shape;74;p15"/>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75" name="Google Shape;75;p15"/>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76" name="Google Shape;76;p15"/>
          <p:cNvSpPr txBox="1">
            <a:spLocks noGrp="1"/>
          </p:cNvSpPr>
          <p:nvPr>
            <p:ph type="body" idx="2"/>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cxnSp>
        <p:nvCxnSpPr>
          <p:cNvPr id="77" name="Google Shape;77;p15"/>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graphicFrame>
        <p:nvGraphicFramePr>
          <p:cNvPr id="78" name="Google Shape;78;p15"/>
          <p:cNvGraphicFramePr/>
          <p:nvPr/>
        </p:nvGraphicFramePr>
        <p:xfrm>
          <a:off x="5887089"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IMPACT</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79" name="Google Shape;79;p15"/>
          <p:cNvGraphicFramePr/>
          <p:nvPr/>
        </p:nvGraphicFramePr>
        <p:xfrm>
          <a:off x="3262897" y="4775800"/>
          <a:ext cx="1114100" cy="190520"/>
        </p:xfrm>
        <a:graphic>
          <a:graphicData uri="http://schemas.openxmlformats.org/drawingml/2006/table">
            <a:tbl>
              <a:tblPr bandRow="1">
                <a:noFill/>
                <a:tableStyleId>{E2634A9D-DF0E-4092-AA47-1F5F65879664}</a:tableStyleId>
              </a:tblPr>
              <a:tblGrid>
                <a:gridCol w="11141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RECOMMENDATION</a:t>
                      </a:r>
                      <a:endParaRPr sz="700">
                        <a:solidFill>
                          <a:schemeClr val="dk1"/>
                        </a:solidFill>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A62C6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0" name="Google Shape;80;p15"/>
          <p:cNvGraphicFramePr/>
          <p:nvPr/>
        </p:nvGraphicFramePr>
        <p:xfrm>
          <a:off x="2191256"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ANALYSIS</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81" name="Google Shape;81;p15"/>
          <p:cNvGraphicFramePr/>
          <p:nvPr/>
        </p:nvGraphicFramePr>
        <p:xfrm>
          <a:off x="4548635" y="4775800"/>
          <a:ext cx="1166825" cy="190520"/>
        </p:xfrm>
        <a:graphic>
          <a:graphicData uri="http://schemas.openxmlformats.org/drawingml/2006/table">
            <a:tbl>
              <a:tblPr bandRow="1">
                <a:noFill/>
                <a:tableStyleId>{E2634A9D-DF0E-4092-AA47-1F5F65879664}</a:tableStyleId>
              </a:tblPr>
              <a:tblGrid>
                <a:gridCol w="1166825">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IMPLEMENTATION</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82" name="Google Shape;82;p15"/>
          <p:cNvSpPr txBox="1">
            <a:spLocks noGrp="1"/>
          </p:cNvSpPr>
          <p:nvPr>
            <p:ph type="subTitle" idx="3"/>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2pPr>
            <a:lvl3pPr lvl="2"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3pPr>
            <a:lvl4pPr lvl="3"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4pPr>
            <a:lvl5pPr lvl="4"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5pPr>
            <a:lvl6pPr lvl="5"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6pPr>
            <a:lvl7pPr lvl="6"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7pPr>
            <a:lvl8pPr lvl="7"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8pPr>
            <a:lvl9pPr lvl="8"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9pPr>
          </a:lstStyle>
          <a:p>
            <a:endParaRPr/>
          </a:p>
        </p:txBody>
      </p:sp>
      <p:sp>
        <p:nvSpPr>
          <p:cNvPr id="83" name="Google Shape;83;p15"/>
          <p:cNvSpPr txBox="1">
            <a:spLocks noGrp="1"/>
          </p:cNvSpPr>
          <p:nvPr>
            <p:ph type="title"/>
          </p:nvPr>
        </p:nvSpPr>
        <p:spPr>
          <a:xfrm>
            <a:off x="250250" y="3319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None/>
              <a:defRPr sz="2700" b="1"/>
            </a:lvl2pPr>
            <a:lvl3pPr lvl="2" algn="l" rtl="0">
              <a:lnSpc>
                <a:spcPct val="100000"/>
              </a:lnSpc>
              <a:spcBef>
                <a:spcPts val="0"/>
              </a:spcBef>
              <a:spcAft>
                <a:spcPts val="0"/>
              </a:spcAft>
              <a:buSzPts val="2700"/>
              <a:buNone/>
              <a:defRPr sz="2700" b="1"/>
            </a:lvl3pPr>
            <a:lvl4pPr lvl="3" algn="l" rtl="0">
              <a:lnSpc>
                <a:spcPct val="100000"/>
              </a:lnSpc>
              <a:spcBef>
                <a:spcPts val="0"/>
              </a:spcBef>
              <a:spcAft>
                <a:spcPts val="0"/>
              </a:spcAft>
              <a:buSzPts val="2700"/>
              <a:buNone/>
              <a:defRPr sz="2700" b="1"/>
            </a:lvl4pPr>
            <a:lvl5pPr lvl="4" algn="l" rtl="0">
              <a:lnSpc>
                <a:spcPct val="100000"/>
              </a:lnSpc>
              <a:spcBef>
                <a:spcPts val="0"/>
              </a:spcBef>
              <a:spcAft>
                <a:spcPts val="0"/>
              </a:spcAft>
              <a:buSzPts val="2700"/>
              <a:buNone/>
              <a:defRPr sz="2700" b="1"/>
            </a:lvl5pPr>
            <a:lvl6pPr lvl="5" algn="l" rtl="0">
              <a:lnSpc>
                <a:spcPct val="100000"/>
              </a:lnSpc>
              <a:spcBef>
                <a:spcPts val="0"/>
              </a:spcBef>
              <a:spcAft>
                <a:spcPts val="0"/>
              </a:spcAft>
              <a:buSzPts val="2700"/>
              <a:buNone/>
              <a:defRPr sz="2700" b="1"/>
            </a:lvl6pPr>
            <a:lvl7pPr lvl="6" algn="l" rtl="0">
              <a:lnSpc>
                <a:spcPct val="100000"/>
              </a:lnSpc>
              <a:spcBef>
                <a:spcPts val="0"/>
              </a:spcBef>
              <a:spcAft>
                <a:spcPts val="0"/>
              </a:spcAft>
              <a:buSzPts val="2700"/>
              <a:buNone/>
              <a:defRPr sz="2700" b="1"/>
            </a:lvl7pPr>
            <a:lvl8pPr lvl="7" algn="l" rtl="0">
              <a:lnSpc>
                <a:spcPct val="100000"/>
              </a:lnSpc>
              <a:spcBef>
                <a:spcPts val="0"/>
              </a:spcBef>
              <a:spcAft>
                <a:spcPts val="0"/>
              </a:spcAft>
              <a:buSzPts val="2700"/>
              <a:buNone/>
              <a:defRPr sz="2700" b="1"/>
            </a:lvl8pPr>
            <a:lvl9pPr lvl="8" algn="l" rtl="0">
              <a:lnSpc>
                <a:spcPct val="100000"/>
              </a:lnSpc>
              <a:spcBef>
                <a:spcPts val="0"/>
              </a:spcBef>
              <a:spcAft>
                <a:spcPts val="0"/>
              </a:spcAft>
              <a:buSzPts val="2700"/>
              <a:buNone/>
              <a:defRPr sz="2700" b="1"/>
            </a:lvl9pPr>
          </a:lstStyle>
          <a:p>
            <a:endParaRPr/>
          </a:p>
        </p:txBody>
      </p:sp>
      <p:cxnSp>
        <p:nvCxnSpPr>
          <p:cNvPr id="84" name="Google Shape;84;p15"/>
          <p:cNvCxnSpPr/>
          <p:nvPr/>
        </p:nvCxnSpPr>
        <p:spPr>
          <a:xfrm>
            <a:off x="340800" y="941066"/>
            <a:ext cx="8462400" cy="0"/>
          </a:xfrm>
          <a:prstGeom prst="straightConnector1">
            <a:avLst/>
          </a:prstGeom>
          <a:noFill/>
          <a:ln w="9525" cap="flat" cmpd="sng">
            <a:solidFill>
              <a:srgbClr val="CCCCCC"/>
            </a:solidFill>
            <a:prstDash val="solid"/>
            <a:round/>
            <a:headEnd type="none" w="sm" len="sm"/>
            <a:tailEnd type="none" w="sm" len="sm"/>
          </a:ln>
        </p:spPr>
      </p:cxnSp>
      <p:sp>
        <p:nvSpPr>
          <p:cNvPr id="85" name="Google Shape;85;p15"/>
          <p:cNvSpPr/>
          <p:nvPr/>
        </p:nvSpPr>
        <p:spPr>
          <a:xfrm>
            <a:off x="-96050" y="169276"/>
            <a:ext cx="148500" cy="777300"/>
          </a:xfrm>
          <a:prstGeom prst="rect">
            <a:avLst/>
          </a:prstGeom>
          <a:solidFill>
            <a:srgbClr val="2A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5"/>
          <p:cNvPicPr preferRelativeResize="0"/>
          <p:nvPr/>
        </p:nvPicPr>
        <p:blipFill>
          <a:blip r:embed="rId2">
            <a:alphaModFix/>
          </a:blip>
          <a:stretch>
            <a:fillRect/>
          </a:stretch>
        </p:blipFill>
        <p:spPr>
          <a:xfrm>
            <a:off x="7905049" y="4813111"/>
            <a:ext cx="707251" cy="245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estle | Analysis ">
  <p:cSld name="TITLE_AND_BODY_1_1_1_1_1_1_1_2">
    <p:spTree>
      <p:nvGrpSpPr>
        <p:cNvPr id="1" name="Shape 87"/>
        <p:cNvGrpSpPr/>
        <p:nvPr/>
      </p:nvGrpSpPr>
      <p:grpSpPr>
        <a:xfrm>
          <a:off x="0" y="0"/>
          <a:ext cx="0" cy="0"/>
          <a:chOff x="0" y="0"/>
          <a:chExt cx="0" cy="0"/>
        </a:xfrm>
      </p:grpSpPr>
      <p:cxnSp>
        <p:nvCxnSpPr>
          <p:cNvPr id="88" name="Google Shape;88;p16"/>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89" name="Google Shape;89;p16"/>
          <p:cNvSpPr txBox="1">
            <a:spLocks noGrp="1"/>
          </p:cNvSpPr>
          <p:nvPr>
            <p:ph type="body" idx="1"/>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sp>
        <p:nvSpPr>
          <p:cNvPr id="90" name="Google Shape;90;p16"/>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cxnSp>
        <p:nvCxnSpPr>
          <p:cNvPr id="91" name="Google Shape;91;p16"/>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92" name="Google Shape;92;p16"/>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93" name="Google Shape;93;p16"/>
          <p:cNvSpPr txBox="1">
            <a:spLocks noGrp="1"/>
          </p:cNvSpPr>
          <p:nvPr>
            <p:ph type="body" idx="2"/>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cxnSp>
        <p:nvCxnSpPr>
          <p:cNvPr id="94" name="Google Shape;94;p16"/>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graphicFrame>
        <p:nvGraphicFramePr>
          <p:cNvPr id="95" name="Google Shape;95;p16"/>
          <p:cNvGraphicFramePr/>
          <p:nvPr/>
        </p:nvGraphicFramePr>
        <p:xfrm>
          <a:off x="5887089"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IMPACT</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6" name="Google Shape;96;p16"/>
          <p:cNvGraphicFramePr/>
          <p:nvPr/>
        </p:nvGraphicFramePr>
        <p:xfrm>
          <a:off x="3262897" y="4775800"/>
          <a:ext cx="1114100" cy="190520"/>
        </p:xfrm>
        <a:graphic>
          <a:graphicData uri="http://schemas.openxmlformats.org/drawingml/2006/table">
            <a:tbl>
              <a:tblPr bandRow="1">
                <a:noFill/>
                <a:tableStyleId>{E2634A9D-DF0E-4092-AA47-1F5F65879664}</a:tableStyleId>
              </a:tblPr>
              <a:tblGrid>
                <a:gridCol w="11141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RECOMMENDATION</a:t>
                      </a:r>
                      <a:endParaRPr sz="700">
                        <a:solidFill>
                          <a:schemeClr val="dk1"/>
                        </a:solidFill>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7" name="Google Shape;97;p16"/>
          <p:cNvGraphicFramePr/>
          <p:nvPr/>
        </p:nvGraphicFramePr>
        <p:xfrm>
          <a:off x="2191256"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ANALYSIS</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A62C6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98" name="Google Shape;98;p16"/>
          <p:cNvGraphicFramePr/>
          <p:nvPr/>
        </p:nvGraphicFramePr>
        <p:xfrm>
          <a:off x="4548635" y="4775800"/>
          <a:ext cx="1166825" cy="190520"/>
        </p:xfrm>
        <a:graphic>
          <a:graphicData uri="http://schemas.openxmlformats.org/drawingml/2006/table">
            <a:tbl>
              <a:tblPr bandRow="1">
                <a:noFill/>
                <a:tableStyleId>{E2634A9D-DF0E-4092-AA47-1F5F65879664}</a:tableStyleId>
              </a:tblPr>
              <a:tblGrid>
                <a:gridCol w="1166825">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IMPLEMENTATION</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99" name="Google Shape;99;p16"/>
          <p:cNvSpPr txBox="1">
            <a:spLocks noGrp="1"/>
          </p:cNvSpPr>
          <p:nvPr>
            <p:ph type="subTitle" idx="3"/>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2pPr>
            <a:lvl3pPr lvl="2"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3pPr>
            <a:lvl4pPr lvl="3"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4pPr>
            <a:lvl5pPr lvl="4"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5pPr>
            <a:lvl6pPr lvl="5"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6pPr>
            <a:lvl7pPr lvl="6"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7pPr>
            <a:lvl8pPr lvl="7"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8pPr>
            <a:lvl9pPr lvl="8"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9pPr>
          </a:lstStyle>
          <a:p>
            <a:endParaRPr/>
          </a:p>
        </p:txBody>
      </p:sp>
      <p:sp>
        <p:nvSpPr>
          <p:cNvPr id="100" name="Google Shape;100;p16"/>
          <p:cNvSpPr txBox="1">
            <a:spLocks noGrp="1"/>
          </p:cNvSpPr>
          <p:nvPr>
            <p:ph type="title"/>
          </p:nvPr>
        </p:nvSpPr>
        <p:spPr>
          <a:xfrm>
            <a:off x="250250" y="3319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None/>
              <a:defRPr sz="2700" b="1"/>
            </a:lvl2pPr>
            <a:lvl3pPr lvl="2" algn="l" rtl="0">
              <a:lnSpc>
                <a:spcPct val="100000"/>
              </a:lnSpc>
              <a:spcBef>
                <a:spcPts val="0"/>
              </a:spcBef>
              <a:spcAft>
                <a:spcPts val="0"/>
              </a:spcAft>
              <a:buSzPts val="2700"/>
              <a:buNone/>
              <a:defRPr sz="2700" b="1"/>
            </a:lvl3pPr>
            <a:lvl4pPr lvl="3" algn="l" rtl="0">
              <a:lnSpc>
                <a:spcPct val="100000"/>
              </a:lnSpc>
              <a:spcBef>
                <a:spcPts val="0"/>
              </a:spcBef>
              <a:spcAft>
                <a:spcPts val="0"/>
              </a:spcAft>
              <a:buSzPts val="2700"/>
              <a:buNone/>
              <a:defRPr sz="2700" b="1"/>
            </a:lvl4pPr>
            <a:lvl5pPr lvl="4" algn="l" rtl="0">
              <a:lnSpc>
                <a:spcPct val="100000"/>
              </a:lnSpc>
              <a:spcBef>
                <a:spcPts val="0"/>
              </a:spcBef>
              <a:spcAft>
                <a:spcPts val="0"/>
              </a:spcAft>
              <a:buSzPts val="2700"/>
              <a:buNone/>
              <a:defRPr sz="2700" b="1"/>
            </a:lvl5pPr>
            <a:lvl6pPr lvl="5" algn="l" rtl="0">
              <a:lnSpc>
                <a:spcPct val="100000"/>
              </a:lnSpc>
              <a:spcBef>
                <a:spcPts val="0"/>
              </a:spcBef>
              <a:spcAft>
                <a:spcPts val="0"/>
              </a:spcAft>
              <a:buSzPts val="2700"/>
              <a:buNone/>
              <a:defRPr sz="2700" b="1"/>
            </a:lvl6pPr>
            <a:lvl7pPr lvl="6" algn="l" rtl="0">
              <a:lnSpc>
                <a:spcPct val="100000"/>
              </a:lnSpc>
              <a:spcBef>
                <a:spcPts val="0"/>
              </a:spcBef>
              <a:spcAft>
                <a:spcPts val="0"/>
              </a:spcAft>
              <a:buSzPts val="2700"/>
              <a:buNone/>
              <a:defRPr sz="2700" b="1"/>
            </a:lvl7pPr>
            <a:lvl8pPr lvl="7" algn="l" rtl="0">
              <a:lnSpc>
                <a:spcPct val="100000"/>
              </a:lnSpc>
              <a:spcBef>
                <a:spcPts val="0"/>
              </a:spcBef>
              <a:spcAft>
                <a:spcPts val="0"/>
              </a:spcAft>
              <a:buSzPts val="2700"/>
              <a:buNone/>
              <a:defRPr sz="2700" b="1"/>
            </a:lvl8pPr>
            <a:lvl9pPr lvl="8" algn="l" rtl="0">
              <a:lnSpc>
                <a:spcPct val="100000"/>
              </a:lnSpc>
              <a:spcBef>
                <a:spcPts val="0"/>
              </a:spcBef>
              <a:spcAft>
                <a:spcPts val="0"/>
              </a:spcAft>
              <a:buSzPts val="2700"/>
              <a:buNone/>
              <a:defRPr sz="2700" b="1"/>
            </a:lvl9pPr>
          </a:lstStyle>
          <a:p>
            <a:endParaRPr/>
          </a:p>
        </p:txBody>
      </p:sp>
      <p:cxnSp>
        <p:nvCxnSpPr>
          <p:cNvPr id="101" name="Google Shape;101;p16"/>
          <p:cNvCxnSpPr/>
          <p:nvPr/>
        </p:nvCxnSpPr>
        <p:spPr>
          <a:xfrm>
            <a:off x="340800" y="941066"/>
            <a:ext cx="8462400" cy="0"/>
          </a:xfrm>
          <a:prstGeom prst="straightConnector1">
            <a:avLst/>
          </a:prstGeom>
          <a:noFill/>
          <a:ln w="9525" cap="flat" cmpd="sng">
            <a:solidFill>
              <a:srgbClr val="CCCCCC"/>
            </a:solidFill>
            <a:prstDash val="solid"/>
            <a:round/>
            <a:headEnd type="none" w="sm" len="sm"/>
            <a:tailEnd type="none" w="sm" len="sm"/>
          </a:ln>
        </p:spPr>
      </p:cxnSp>
      <p:sp>
        <p:nvSpPr>
          <p:cNvPr id="102" name="Google Shape;102;p16"/>
          <p:cNvSpPr/>
          <p:nvPr/>
        </p:nvSpPr>
        <p:spPr>
          <a:xfrm>
            <a:off x="-96050" y="169276"/>
            <a:ext cx="148500" cy="777300"/>
          </a:xfrm>
          <a:prstGeom prst="rect">
            <a:avLst/>
          </a:prstGeom>
          <a:solidFill>
            <a:srgbClr val="2A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 name="Google Shape;103;p16"/>
          <p:cNvPicPr preferRelativeResize="0"/>
          <p:nvPr/>
        </p:nvPicPr>
        <p:blipFill>
          <a:blip r:embed="rId2">
            <a:alphaModFix/>
          </a:blip>
          <a:stretch>
            <a:fillRect/>
          </a:stretch>
        </p:blipFill>
        <p:spPr>
          <a:xfrm>
            <a:off x="7905049" y="4813111"/>
            <a:ext cx="707251" cy="245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estle | Analysis  1">
  <p:cSld name="TITLE_AND_BODY_1_1_1_1_1_1_1_3">
    <p:spTree>
      <p:nvGrpSpPr>
        <p:cNvPr id="1" name="Shape 104"/>
        <p:cNvGrpSpPr/>
        <p:nvPr/>
      </p:nvGrpSpPr>
      <p:grpSpPr>
        <a:xfrm>
          <a:off x="0" y="0"/>
          <a:ext cx="0" cy="0"/>
          <a:chOff x="0" y="0"/>
          <a:chExt cx="0" cy="0"/>
        </a:xfrm>
      </p:grpSpPr>
      <p:cxnSp>
        <p:nvCxnSpPr>
          <p:cNvPr id="105" name="Google Shape;105;p17"/>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106" name="Google Shape;106;p17"/>
          <p:cNvSpPr txBox="1">
            <a:spLocks noGrp="1"/>
          </p:cNvSpPr>
          <p:nvPr>
            <p:ph type="body" idx="1"/>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sp>
        <p:nvSpPr>
          <p:cNvPr id="107" name="Google Shape;107;p17"/>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cxnSp>
        <p:nvCxnSpPr>
          <p:cNvPr id="108" name="Google Shape;108;p17"/>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109" name="Google Shape;109;p17"/>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110" name="Google Shape;110;p17"/>
          <p:cNvSpPr txBox="1">
            <a:spLocks noGrp="1"/>
          </p:cNvSpPr>
          <p:nvPr>
            <p:ph type="body" idx="2"/>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cxnSp>
        <p:nvCxnSpPr>
          <p:cNvPr id="111" name="Google Shape;111;p17"/>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graphicFrame>
        <p:nvGraphicFramePr>
          <p:cNvPr id="112" name="Google Shape;112;p17"/>
          <p:cNvGraphicFramePr/>
          <p:nvPr/>
        </p:nvGraphicFramePr>
        <p:xfrm>
          <a:off x="5887089"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IMPACT</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13" name="Google Shape;113;p17"/>
          <p:cNvGraphicFramePr/>
          <p:nvPr/>
        </p:nvGraphicFramePr>
        <p:xfrm>
          <a:off x="3262897" y="4775800"/>
          <a:ext cx="1114100" cy="190520"/>
        </p:xfrm>
        <a:graphic>
          <a:graphicData uri="http://schemas.openxmlformats.org/drawingml/2006/table">
            <a:tbl>
              <a:tblPr bandRow="1">
                <a:noFill/>
                <a:tableStyleId>{E2634A9D-DF0E-4092-AA47-1F5F65879664}</a:tableStyleId>
              </a:tblPr>
              <a:tblGrid>
                <a:gridCol w="11141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RECOMMENDATION</a:t>
                      </a:r>
                      <a:endParaRPr sz="700">
                        <a:solidFill>
                          <a:schemeClr val="dk1"/>
                        </a:solidFill>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14" name="Google Shape;114;p17"/>
          <p:cNvGraphicFramePr/>
          <p:nvPr/>
        </p:nvGraphicFramePr>
        <p:xfrm>
          <a:off x="2191256"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ANALYSIS</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A62C6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15" name="Google Shape;115;p17"/>
          <p:cNvGraphicFramePr/>
          <p:nvPr/>
        </p:nvGraphicFramePr>
        <p:xfrm>
          <a:off x="4548635" y="4775800"/>
          <a:ext cx="1166825" cy="190520"/>
        </p:xfrm>
        <a:graphic>
          <a:graphicData uri="http://schemas.openxmlformats.org/drawingml/2006/table">
            <a:tbl>
              <a:tblPr bandRow="1">
                <a:noFill/>
                <a:tableStyleId>{E2634A9D-DF0E-4092-AA47-1F5F65879664}</a:tableStyleId>
              </a:tblPr>
              <a:tblGrid>
                <a:gridCol w="1166825">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IMPLEMENTATION</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116" name="Google Shape;116;p17"/>
          <p:cNvSpPr txBox="1">
            <a:spLocks noGrp="1"/>
          </p:cNvSpPr>
          <p:nvPr>
            <p:ph type="subTitle" idx="3"/>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2pPr>
            <a:lvl3pPr lvl="2"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3pPr>
            <a:lvl4pPr lvl="3"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4pPr>
            <a:lvl5pPr lvl="4"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5pPr>
            <a:lvl6pPr lvl="5"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6pPr>
            <a:lvl7pPr lvl="6"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7pPr>
            <a:lvl8pPr lvl="7"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8pPr>
            <a:lvl9pPr lvl="8"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9pPr>
          </a:lstStyle>
          <a:p>
            <a:endParaRPr/>
          </a:p>
        </p:txBody>
      </p:sp>
      <p:sp>
        <p:nvSpPr>
          <p:cNvPr id="117" name="Google Shape;117;p17"/>
          <p:cNvSpPr txBox="1">
            <a:spLocks noGrp="1"/>
          </p:cNvSpPr>
          <p:nvPr>
            <p:ph type="title"/>
          </p:nvPr>
        </p:nvSpPr>
        <p:spPr>
          <a:xfrm>
            <a:off x="250250" y="3319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None/>
              <a:defRPr sz="2700" b="1"/>
            </a:lvl2pPr>
            <a:lvl3pPr lvl="2" algn="l" rtl="0">
              <a:lnSpc>
                <a:spcPct val="100000"/>
              </a:lnSpc>
              <a:spcBef>
                <a:spcPts val="0"/>
              </a:spcBef>
              <a:spcAft>
                <a:spcPts val="0"/>
              </a:spcAft>
              <a:buSzPts val="2700"/>
              <a:buNone/>
              <a:defRPr sz="2700" b="1"/>
            </a:lvl3pPr>
            <a:lvl4pPr lvl="3" algn="l" rtl="0">
              <a:lnSpc>
                <a:spcPct val="100000"/>
              </a:lnSpc>
              <a:spcBef>
                <a:spcPts val="0"/>
              </a:spcBef>
              <a:spcAft>
                <a:spcPts val="0"/>
              </a:spcAft>
              <a:buSzPts val="2700"/>
              <a:buNone/>
              <a:defRPr sz="2700" b="1"/>
            </a:lvl4pPr>
            <a:lvl5pPr lvl="4" algn="l" rtl="0">
              <a:lnSpc>
                <a:spcPct val="100000"/>
              </a:lnSpc>
              <a:spcBef>
                <a:spcPts val="0"/>
              </a:spcBef>
              <a:spcAft>
                <a:spcPts val="0"/>
              </a:spcAft>
              <a:buSzPts val="2700"/>
              <a:buNone/>
              <a:defRPr sz="2700" b="1"/>
            </a:lvl5pPr>
            <a:lvl6pPr lvl="5" algn="l" rtl="0">
              <a:lnSpc>
                <a:spcPct val="100000"/>
              </a:lnSpc>
              <a:spcBef>
                <a:spcPts val="0"/>
              </a:spcBef>
              <a:spcAft>
                <a:spcPts val="0"/>
              </a:spcAft>
              <a:buSzPts val="2700"/>
              <a:buNone/>
              <a:defRPr sz="2700" b="1"/>
            </a:lvl6pPr>
            <a:lvl7pPr lvl="6" algn="l" rtl="0">
              <a:lnSpc>
                <a:spcPct val="100000"/>
              </a:lnSpc>
              <a:spcBef>
                <a:spcPts val="0"/>
              </a:spcBef>
              <a:spcAft>
                <a:spcPts val="0"/>
              </a:spcAft>
              <a:buSzPts val="2700"/>
              <a:buNone/>
              <a:defRPr sz="2700" b="1"/>
            </a:lvl7pPr>
            <a:lvl8pPr lvl="7" algn="l" rtl="0">
              <a:lnSpc>
                <a:spcPct val="100000"/>
              </a:lnSpc>
              <a:spcBef>
                <a:spcPts val="0"/>
              </a:spcBef>
              <a:spcAft>
                <a:spcPts val="0"/>
              </a:spcAft>
              <a:buSzPts val="2700"/>
              <a:buNone/>
              <a:defRPr sz="2700" b="1"/>
            </a:lvl8pPr>
            <a:lvl9pPr lvl="8" algn="l" rtl="0">
              <a:lnSpc>
                <a:spcPct val="100000"/>
              </a:lnSpc>
              <a:spcBef>
                <a:spcPts val="0"/>
              </a:spcBef>
              <a:spcAft>
                <a:spcPts val="0"/>
              </a:spcAft>
              <a:buSzPts val="2700"/>
              <a:buNone/>
              <a:defRPr sz="2700" b="1"/>
            </a:lvl9pPr>
          </a:lstStyle>
          <a:p>
            <a:endParaRPr/>
          </a:p>
        </p:txBody>
      </p:sp>
      <p:cxnSp>
        <p:nvCxnSpPr>
          <p:cNvPr id="118" name="Google Shape;118;p17"/>
          <p:cNvCxnSpPr/>
          <p:nvPr/>
        </p:nvCxnSpPr>
        <p:spPr>
          <a:xfrm>
            <a:off x="340800" y="941066"/>
            <a:ext cx="8462400" cy="0"/>
          </a:xfrm>
          <a:prstGeom prst="straightConnector1">
            <a:avLst/>
          </a:prstGeom>
          <a:noFill/>
          <a:ln w="9525" cap="flat" cmpd="sng">
            <a:solidFill>
              <a:srgbClr val="CCCCCC"/>
            </a:solidFill>
            <a:prstDash val="solid"/>
            <a:round/>
            <a:headEnd type="none" w="sm" len="sm"/>
            <a:tailEnd type="none" w="sm" len="sm"/>
          </a:ln>
        </p:spPr>
      </p:cxnSp>
      <p:sp>
        <p:nvSpPr>
          <p:cNvPr id="119" name="Google Shape;119;p17"/>
          <p:cNvSpPr/>
          <p:nvPr/>
        </p:nvSpPr>
        <p:spPr>
          <a:xfrm>
            <a:off x="-96050" y="169276"/>
            <a:ext cx="148500" cy="777300"/>
          </a:xfrm>
          <a:prstGeom prst="rect">
            <a:avLst/>
          </a:prstGeom>
          <a:solidFill>
            <a:srgbClr val="2A7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 name="Google Shape;120;p17"/>
          <p:cNvPicPr preferRelativeResize="0"/>
          <p:nvPr/>
        </p:nvPicPr>
        <p:blipFill>
          <a:blip r:embed="rId2">
            <a:alphaModFix/>
          </a:blip>
          <a:stretch>
            <a:fillRect/>
          </a:stretch>
        </p:blipFill>
        <p:spPr>
          <a:xfrm>
            <a:off x="7905049" y="4813111"/>
            <a:ext cx="707251" cy="245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pexi | Analysis ">
  <p:cSld name="TITLE_AND_BODY_1_1_1_1_1_1_1_4">
    <p:spTree>
      <p:nvGrpSpPr>
        <p:cNvPr id="1" name="Shape 121"/>
        <p:cNvGrpSpPr/>
        <p:nvPr/>
      </p:nvGrpSpPr>
      <p:grpSpPr>
        <a:xfrm>
          <a:off x="0" y="0"/>
          <a:ext cx="0" cy="0"/>
          <a:chOff x="0" y="0"/>
          <a:chExt cx="0" cy="0"/>
        </a:xfrm>
      </p:grpSpPr>
      <p:cxnSp>
        <p:nvCxnSpPr>
          <p:cNvPr id="122" name="Google Shape;122;p18"/>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123" name="Google Shape;123;p18"/>
          <p:cNvSpPr txBox="1">
            <a:spLocks noGrp="1"/>
          </p:cNvSpPr>
          <p:nvPr>
            <p:ph type="body" idx="1"/>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sp>
        <p:nvSpPr>
          <p:cNvPr id="124" name="Google Shape;124;p18"/>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434343"/>
                </a:solidFill>
                <a:latin typeface="Source Sans Pro"/>
                <a:ea typeface="Source Sans Pro"/>
                <a:cs typeface="Source Sans Pro"/>
                <a:sym typeface="Source Sans Pro"/>
              </a:defRPr>
            </a:lvl9pPr>
          </a:lstStyle>
          <a:p>
            <a:pPr marL="0" lvl="0" indent="0" algn="l" rtl="0">
              <a:spcBef>
                <a:spcPts val="0"/>
              </a:spcBef>
              <a:spcAft>
                <a:spcPts val="0"/>
              </a:spcAft>
              <a:buNone/>
            </a:pPr>
            <a:fld id="{00000000-1234-1234-1234-123412341234}" type="slidenum">
              <a:rPr lang="en"/>
              <a:t>‹#›</a:t>
            </a:fld>
            <a:endParaRPr/>
          </a:p>
        </p:txBody>
      </p:sp>
      <p:cxnSp>
        <p:nvCxnSpPr>
          <p:cNvPr id="125" name="Google Shape;125;p18"/>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cxnSp>
        <p:nvCxnSpPr>
          <p:cNvPr id="126" name="Google Shape;126;p18"/>
          <p:cNvCxnSpPr/>
          <p:nvPr/>
        </p:nvCxnSpPr>
        <p:spPr>
          <a:xfrm>
            <a:off x="340800" y="4773279"/>
            <a:ext cx="8462400" cy="0"/>
          </a:xfrm>
          <a:prstGeom prst="straightConnector1">
            <a:avLst/>
          </a:prstGeom>
          <a:noFill/>
          <a:ln w="9525" cap="flat" cmpd="sng">
            <a:solidFill>
              <a:srgbClr val="CCCCCC"/>
            </a:solidFill>
            <a:prstDash val="solid"/>
            <a:round/>
            <a:headEnd type="none" w="sm" len="sm"/>
            <a:tailEnd type="none" w="sm" len="sm"/>
          </a:ln>
        </p:spPr>
      </p:cxnSp>
      <p:sp>
        <p:nvSpPr>
          <p:cNvPr id="127" name="Google Shape;127;p18"/>
          <p:cNvSpPr txBox="1">
            <a:spLocks noGrp="1"/>
          </p:cNvSpPr>
          <p:nvPr>
            <p:ph type="body" idx="2"/>
          </p:nvPr>
        </p:nvSpPr>
        <p:spPr>
          <a:xfrm>
            <a:off x="259575" y="4787650"/>
            <a:ext cx="4703700" cy="345000"/>
          </a:xfrm>
          <a:prstGeom prst="rect">
            <a:avLst/>
          </a:prstGeom>
          <a:noFill/>
          <a:ln>
            <a:noFill/>
          </a:ln>
        </p:spPr>
        <p:txBody>
          <a:bodyPr spcFirstLastPara="1" wrap="square" lIns="91425" tIns="91425" rIns="91425" bIns="91425" anchor="t" anchorCtr="0">
            <a:normAutofit/>
          </a:bodyPr>
          <a:lstStyle>
            <a:lvl1pPr marL="457200" lvl="0" indent="-285750" algn="l" rtl="0">
              <a:lnSpc>
                <a:spcPct val="115000"/>
              </a:lnSpc>
              <a:spcBef>
                <a:spcPts val="0"/>
              </a:spcBef>
              <a:spcAft>
                <a:spcPts val="0"/>
              </a:spcAft>
              <a:buClr>
                <a:srgbClr val="000000"/>
              </a:buClr>
              <a:buSzPts val="900"/>
              <a:buChar char="●"/>
              <a:defRPr sz="900" i="1">
                <a:solidFill>
                  <a:srgbClr val="000000"/>
                </a:solidFill>
              </a:defRPr>
            </a:lvl1pPr>
            <a:lvl2pPr marL="914400" lvl="1" indent="-285750" algn="l" rtl="0">
              <a:lnSpc>
                <a:spcPct val="115000"/>
              </a:lnSpc>
              <a:spcBef>
                <a:spcPts val="0"/>
              </a:spcBef>
              <a:spcAft>
                <a:spcPts val="0"/>
              </a:spcAft>
              <a:buClr>
                <a:srgbClr val="000000"/>
              </a:buClr>
              <a:buSzPts val="900"/>
              <a:buChar char="○"/>
              <a:defRPr sz="900" i="1">
                <a:solidFill>
                  <a:srgbClr val="000000"/>
                </a:solidFill>
              </a:defRPr>
            </a:lvl2pPr>
            <a:lvl3pPr marL="1371600" lvl="2" indent="-285750" algn="l" rtl="0">
              <a:lnSpc>
                <a:spcPct val="115000"/>
              </a:lnSpc>
              <a:spcBef>
                <a:spcPts val="0"/>
              </a:spcBef>
              <a:spcAft>
                <a:spcPts val="0"/>
              </a:spcAft>
              <a:buClr>
                <a:srgbClr val="000000"/>
              </a:buClr>
              <a:buSzPts val="900"/>
              <a:buChar char="■"/>
              <a:defRPr sz="900" i="1">
                <a:solidFill>
                  <a:srgbClr val="000000"/>
                </a:solidFill>
              </a:defRPr>
            </a:lvl3pPr>
            <a:lvl4pPr marL="1828800" lvl="3" indent="-285750" algn="l" rtl="0">
              <a:lnSpc>
                <a:spcPct val="115000"/>
              </a:lnSpc>
              <a:spcBef>
                <a:spcPts val="0"/>
              </a:spcBef>
              <a:spcAft>
                <a:spcPts val="0"/>
              </a:spcAft>
              <a:buClr>
                <a:srgbClr val="000000"/>
              </a:buClr>
              <a:buSzPts val="900"/>
              <a:buChar char="●"/>
              <a:defRPr sz="900" i="1">
                <a:solidFill>
                  <a:srgbClr val="000000"/>
                </a:solidFill>
              </a:defRPr>
            </a:lvl4pPr>
            <a:lvl5pPr marL="2286000" lvl="4" indent="-285750" algn="l" rtl="0">
              <a:lnSpc>
                <a:spcPct val="115000"/>
              </a:lnSpc>
              <a:spcBef>
                <a:spcPts val="0"/>
              </a:spcBef>
              <a:spcAft>
                <a:spcPts val="0"/>
              </a:spcAft>
              <a:buClr>
                <a:srgbClr val="000000"/>
              </a:buClr>
              <a:buSzPts val="900"/>
              <a:buChar char="○"/>
              <a:defRPr sz="900" i="1">
                <a:solidFill>
                  <a:srgbClr val="000000"/>
                </a:solidFill>
              </a:defRPr>
            </a:lvl5pPr>
            <a:lvl6pPr marL="2743200" lvl="5" indent="-285750" algn="l" rtl="0">
              <a:lnSpc>
                <a:spcPct val="115000"/>
              </a:lnSpc>
              <a:spcBef>
                <a:spcPts val="0"/>
              </a:spcBef>
              <a:spcAft>
                <a:spcPts val="0"/>
              </a:spcAft>
              <a:buClr>
                <a:srgbClr val="000000"/>
              </a:buClr>
              <a:buSzPts val="900"/>
              <a:buChar char="■"/>
              <a:defRPr sz="900" i="1">
                <a:solidFill>
                  <a:srgbClr val="000000"/>
                </a:solidFill>
              </a:defRPr>
            </a:lvl6pPr>
            <a:lvl7pPr marL="3200400" lvl="6" indent="-285750" algn="l" rtl="0">
              <a:lnSpc>
                <a:spcPct val="115000"/>
              </a:lnSpc>
              <a:spcBef>
                <a:spcPts val="0"/>
              </a:spcBef>
              <a:spcAft>
                <a:spcPts val="0"/>
              </a:spcAft>
              <a:buClr>
                <a:srgbClr val="000000"/>
              </a:buClr>
              <a:buSzPts val="900"/>
              <a:buChar char="●"/>
              <a:defRPr sz="900" i="1">
                <a:solidFill>
                  <a:srgbClr val="000000"/>
                </a:solidFill>
              </a:defRPr>
            </a:lvl7pPr>
            <a:lvl8pPr marL="3657600" lvl="7" indent="-285750" algn="l" rtl="0">
              <a:lnSpc>
                <a:spcPct val="115000"/>
              </a:lnSpc>
              <a:spcBef>
                <a:spcPts val="0"/>
              </a:spcBef>
              <a:spcAft>
                <a:spcPts val="0"/>
              </a:spcAft>
              <a:buClr>
                <a:srgbClr val="000000"/>
              </a:buClr>
              <a:buSzPts val="900"/>
              <a:buChar char="○"/>
              <a:defRPr sz="900" i="1">
                <a:solidFill>
                  <a:srgbClr val="000000"/>
                </a:solidFill>
              </a:defRPr>
            </a:lvl8pPr>
            <a:lvl9pPr marL="4114800" lvl="8" indent="-285750" algn="l" rtl="0">
              <a:lnSpc>
                <a:spcPct val="115000"/>
              </a:lnSpc>
              <a:spcBef>
                <a:spcPts val="0"/>
              </a:spcBef>
              <a:spcAft>
                <a:spcPts val="0"/>
              </a:spcAft>
              <a:buClr>
                <a:srgbClr val="000000"/>
              </a:buClr>
              <a:buSzPts val="900"/>
              <a:buChar char="■"/>
              <a:defRPr sz="900" i="1">
                <a:solidFill>
                  <a:srgbClr val="000000"/>
                </a:solidFill>
              </a:defRPr>
            </a:lvl9pPr>
          </a:lstStyle>
          <a:p>
            <a:endParaRPr/>
          </a:p>
        </p:txBody>
      </p:sp>
      <p:cxnSp>
        <p:nvCxnSpPr>
          <p:cNvPr id="128" name="Google Shape;128;p18"/>
          <p:cNvCxnSpPr/>
          <p:nvPr/>
        </p:nvCxnSpPr>
        <p:spPr>
          <a:xfrm>
            <a:off x="8646895" y="4853959"/>
            <a:ext cx="0" cy="163500"/>
          </a:xfrm>
          <a:prstGeom prst="straightConnector1">
            <a:avLst/>
          </a:prstGeom>
          <a:noFill/>
          <a:ln w="9525" cap="flat" cmpd="sng">
            <a:solidFill>
              <a:srgbClr val="999999"/>
            </a:solidFill>
            <a:prstDash val="solid"/>
            <a:round/>
            <a:headEnd type="none" w="sm" len="sm"/>
            <a:tailEnd type="none" w="sm" len="sm"/>
          </a:ln>
        </p:spPr>
      </p:cxnSp>
      <p:graphicFrame>
        <p:nvGraphicFramePr>
          <p:cNvPr id="129" name="Google Shape;129;p18"/>
          <p:cNvGraphicFramePr/>
          <p:nvPr/>
        </p:nvGraphicFramePr>
        <p:xfrm>
          <a:off x="5887089"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IMPACT</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30" name="Google Shape;130;p18"/>
          <p:cNvGraphicFramePr/>
          <p:nvPr/>
        </p:nvGraphicFramePr>
        <p:xfrm>
          <a:off x="3262897" y="4775800"/>
          <a:ext cx="1114100" cy="190520"/>
        </p:xfrm>
        <a:graphic>
          <a:graphicData uri="http://schemas.openxmlformats.org/drawingml/2006/table">
            <a:tbl>
              <a:tblPr bandRow="1">
                <a:noFill/>
                <a:tableStyleId>{E2634A9D-DF0E-4092-AA47-1F5F65879664}</a:tableStyleId>
              </a:tblPr>
              <a:tblGrid>
                <a:gridCol w="11141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RECOMMENDATION</a:t>
                      </a:r>
                      <a:endParaRPr sz="700">
                        <a:solidFill>
                          <a:schemeClr val="dk1"/>
                        </a:solidFill>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31" name="Google Shape;131;p18"/>
          <p:cNvGraphicFramePr/>
          <p:nvPr/>
        </p:nvGraphicFramePr>
        <p:xfrm>
          <a:off x="2191256" y="4775800"/>
          <a:ext cx="900000" cy="190520"/>
        </p:xfrm>
        <a:graphic>
          <a:graphicData uri="http://schemas.openxmlformats.org/drawingml/2006/table">
            <a:tbl>
              <a:tblPr bandRow="1">
                <a:noFill/>
                <a:tableStyleId>{E2634A9D-DF0E-4092-AA47-1F5F65879664}</a:tableStyleId>
              </a:tblPr>
              <a:tblGrid>
                <a:gridCol w="900000">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ANALYSIS</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BF832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132" name="Google Shape;132;p18"/>
          <p:cNvGraphicFramePr/>
          <p:nvPr/>
        </p:nvGraphicFramePr>
        <p:xfrm>
          <a:off x="4548635" y="4775800"/>
          <a:ext cx="1166825" cy="190520"/>
        </p:xfrm>
        <a:graphic>
          <a:graphicData uri="http://schemas.openxmlformats.org/drawingml/2006/table">
            <a:tbl>
              <a:tblPr bandRow="1">
                <a:noFill/>
                <a:tableStyleId>{E2634A9D-DF0E-4092-AA47-1F5F65879664}</a:tableStyleId>
              </a:tblPr>
              <a:tblGrid>
                <a:gridCol w="1166825">
                  <a:extLst>
                    <a:ext uri="{9D8B030D-6E8A-4147-A177-3AD203B41FA5}">
                      <a16:colId xmlns:a16="http://schemas.microsoft.com/office/drawing/2014/main" val="20000"/>
                    </a:ext>
                  </a:extLst>
                </a:gridCol>
              </a:tblGrid>
              <a:tr h="95250">
                <a:tc>
                  <a:txBody>
                    <a:bodyPr/>
                    <a:lstStyle/>
                    <a:p>
                      <a:pPr marL="0" marR="0" lvl="0" indent="0" algn="ctr" rtl="0">
                        <a:spcBef>
                          <a:spcPts val="0"/>
                        </a:spcBef>
                        <a:spcAft>
                          <a:spcPts val="0"/>
                        </a:spcAft>
                        <a:buNone/>
                      </a:pPr>
                      <a:r>
                        <a:rPr lang="en" sz="800">
                          <a:solidFill>
                            <a:schemeClr val="dk1"/>
                          </a:solidFill>
                          <a:latin typeface="Roboto"/>
                          <a:ea typeface="Roboto"/>
                          <a:cs typeface="Roboto"/>
                          <a:sym typeface="Roboto"/>
                        </a:rPr>
                        <a:t>IMPLEMENTATION</a:t>
                      </a:r>
                      <a:endParaRPr sz="1100">
                        <a:latin typeface="Roboto"/>
                        <a:ea typeface="Roboto"/>
                        <a:cs typeface="Roboto"/>
                        <a:sym typeface="Roboto"/>
                      </a:endParaRPr>
                    </a:p>
                  </a:txBody>
                  <a:tcPr marL="91450" marR="9145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
        <p:nvSpPr>
          <p:cNvPr id="133" name="Google Shape;133;p18"/>
          <p:cNvSpPr txBox="1">
            <a:spLocks noGrp="1"/>
          </p:cNvSpPr>
          <p:nvPr>
            <p:ph type="subTitle" idx="3"/>
          </p:nvPr>
        </p:nvSpPr>
        <p:spPr>
          <a:xfrm>
            <a:off x="258983" y="26198"/>
            <a:ext cx="3739500" cy="3936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Clr>
                <a:srgbClr val="434343"/>
              </a:buClr>
              <a:buSzPts val="900"/>
              <a:buFont typeface="Helvetica Neue"/>
              <a:buNone/>
              <a:defRPr sz="900">
                <a:solidFill>
                  <a:srgbClr val="434343"/>
                </a:solidFill>
                <a:latin typeface="Helvetica Neue"/>
                <a:ea typeface="Helvetica Neue"/>
                <a:cs typeface="Helvetica Neue"/>
                <a:sym typeface="Helvetica Neue"/>
              </a:defRPr>
            </a:lvl1pPr>
            <a:lvl2pPr lvl="1"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2pPr>
            <a:lvl3pPr lvl="2"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3pPr>
            <a:lvl4pPr lvl="3"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4pPr>
            <a:lvl5pPr lvl="4"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5pPr>
            <a:lvl6pPr lvl="5"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6pPr>
            <a:lvl7pPr lvl="6"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7pPr>
            <a:lvl8pPr lvl="7"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8pPr>
            <a:lvl9pPr lvl="8" algn="l" rtl="0">
              <a:lnSpc>
                <a:spcPct val="115000"/>
              </a:lnSpc>
              <a:spcBef>
                <a:spcPts val="0"/>
              </a:spcBef>
              <a:spcAft>
                <a:spcPts val="0"/>
              </a:spcAft>
              <a:buClr>
                <a:schemeClr val="accent1"/>
              </a:buClr>
              <a:buSzPts val="1100"/>
              <a:buFont typeface="Bebas Neue"/>
              <a:buNone/>
              <a:defRPr sz="1100">
                <a:solidFill>
                  <a:schemeClr val="accent1"/>
                </a:solidFill>
                <a:latin typeface="Bebas Neue"/>
                <a:ea typeface="Bebas Neue"/>
                <a:cs typeface="Bebas Neue"/>
                <a:sym typeface="Bebas Neue"/>
              </a:defRPr>
            </a:lvl9pPr>
          </a:lstStyle>
          <a:p>
            <a:endParaRPr/>
          </a:p>
        </p:txBody>
      </p:sp>
      <p:sp>
        <p:nvSpPr>
          <p:cNvPr id="134" name="Google Shape;134;p18"/>
          <p:cNvSpPr txBox="1">
            <a:spLocks noGrp="1"/>
          </p:cNvSpPr>
          <p:nvPr>
            <p:ph type="title"/>
          </p:nvPr>
        </p:nvSpPr>
        <p:spPr>
          <a:xfrm>
            <a:off x="250250" y="331902"/>
            <a:ext cx="8520600" cy="626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100"/>
              <a:buFont typeface="Helvetica Neue"/>
              <a:buNone/>
              <a:defRPr sz="2100" b="1">
                <a:latin typeface="Helvetica Neue"/>
                <a:ea typeface="Helvetica Neue"/>
                <a:cs typeface="Helvetica Neue"/>
                <a:sym typeface="Helvetica Neue"/>
              </a:defRPr>
            </a:lvl1pPr>
            <a:lvl2pPr lvl="1" algn="l" rtl="0">
              <a:lnSpc>
                <a:spcPct val="100000"/>
              </a:lnSpc>
              <a:spcBef>
                <a:spcPts val="0"/>
              </a:spcBef>
              <a:spcAft>
                <a:spcPts val="0"/>
              </a:spcAft>
              <a:buSzPts val="2700"/>
              <a:buNone/>
              <a:defRPr sz="2700" b="1"/>
            </a:lvl2pPr>
            <a:lvl3pPr lvl="2" algn="l" rtl="0">
              <a:lnSpc>
                <a:spcPct val="100000"/>
              </a:lnSpc>
              <a:spcBef>
                <a:spcPts val="0"/>
              </a:spcBef>
              <a:spcAft>
                <a:spcPts val="0"/>
              </a:spcAft>
              <a:buSzPts val="2700"/>
              <a:buNone/>
              <a:defRPr sz="2700" b="1"/>
            </a:lvl3pPr>
            <a:lvl4pPr lvl="3" algn="l" rtl="0">
              <a:lnSpc>
                <a:spcPct val="100000"/>
              </a:lnSpc>
              <a:spcBef>
                <a:spcPts val="0"/>
              </a:spcBef>
              <a:spcAft>
                <a:spcPts val="0"/>
              </a:spcAft>
              <a:buSzPts val="2700"/>
              <a:buNone/>
              <a:defRPr sz="2700" b="1"/>
            </a:lvl4pPr>
            <a:lvl5pPr lvl="4" algn="l" rtl="0">
              <a:lnSpc>
                <a:spcPct val="100000"/>
              </a:lnSpc>
              <a:spcBef>
                <a:spcPts val="0"/>
              </a:spcBef>
              <a:spcAft>
                <a:spcPts val="0"/>
              </a:spcAft>
              <a:buSzPts val="2700"/>
              <a:buNone/>
              <a:defRPr sz="2700" b="1"/>
            </a:lvl5pPr>
            <a:lvl6pPr lvl="5" algn="l" rtl="0">
              <a:lnSpc>
                <a:spcPct val="100000"/>
              </a:lnSpc>
              <a:spcBef>
                <a:spcPts val="0"/>
              </a:spcBef>
              <a:spcAft>
                <a:spcPts val="0"/>
              </a:spcAft>
              <a:buSzPts val="2700"/>
              <a:buNone/>
              <a:defRPr sz="2700" b="1"/>
            </a:lvl6pPr>
            <a:lvl7pPr lvl="6" algn="l" rtl="0">
              <a:lnSpc>
                <a:spcPct val="100000"/>
              </a:lnSpc>
              <a:spcBef>
                <a:spcPts val="0"/>
              </a:spcBef>
              <a:spcAft>
                <a:spcPts val="0"/>
              </a:spcAft>
              <a:buSzPts val="2700"/>
              <a:buNone/>
              <a:defRPr sz="2700" b="1"/>
            </a:lvl7pPr>
            <a:lvl8pPr lvl="7" algn="l" rtl="0">
              <a:lnSpc>
                <a:spcPct val="100000"/>
              </a:lnSpc>
              <a:spcBef>
                <a:spcPts val="0"/>
              </a:spcBef>
              <a:spcAft>
                <a:spcPts val="0"/>
              </a:spcAft>
              <a:buSzPts val="2700"/>
              <a:buNone/>
              <a:defRPr sz="2700" b="1"/>
            </a:lvl8pPr>
            <a:lvl9pPr lvl="8" algn="l" rtl="0">
              <a:lnSpc>
                <a:spcPct val="100000"/>
              </a:lnSpc>
              <a:spcBef>
                <a:spcPts val="0"/>
              </a:spcBef>
              <a:spcAft>
                <a:spcPts val="0"/>
              </a:spcAft>
              <a:buSzPts val="2700"/>
              <a:buNone/>
              <a:defRPr sz="2700" b="1"/>
            </a:lvl9pPr>
          </a:lstStyle>
          <a:p>
            <a:endParaRPr/>
          </a:p>
        </p:txBody>
      </p:sp>
      <p:cxnSp>
        <p:nvCxnSpPr>
          <p:cNvPr id="135" name="Google Shape;135;p18"/>
          <p:cNvCxnSpPr/>
          <p:nvPr/>
        </p:nvCxnSpPr>
        <p:spPr>
          <a:xfrm>
            <a:off x="340800" y="941066"/>
            <a:ext cx="8462400" cy="0"/>
          </a:xfrm>
          <a:prstGeom prst="straightConnector1">
            <a:avLst/>
          </a:prstGeom>
          <a:noFill/>
          <a:ln w="9525" cap="flat" cmpd="sng">
            <a:solidFill>
              <a:srgbClr val="CCCCCC"/>
            </a:solidFill>
            <a:prstDash val="solid"/>
            <a:round/>
            <a:headEnd type="none" w="sm" len="sm"/>
            <a:tailEnd type="none" w="sm" len="sm"/>
          </a:ln>
        </p:spPr>
      </p:cxnSp>
      <p:sp>
        <p:nvSpPr>
          <p:cNvPr id="136" name="Google Shape;136;p18"/>
          <p:cNvSpPr/>
          <p:nvPr/>
        </p:nvSpPr>
        <p:spPr>
          <a:xfrm>
            <a:off x="-96050" y="169276"/>
            <a:ext cx="148500" cy="77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8"/>
          <p:cNvPicPr preferRelativeResize="0"/>
          <p:nvPr/>
        </p:nvPicPr>
        <p:blipFill>
          <a:blip r:embed="rId2">
            <a:alphaModFix/>
          </a:blip>
          <a:stretch>
            <a:fillRect/>
          </a:stretch>
        </p:blipFill>
        <p:spPr>
          <a:xfrm>
            <a:off x="7902598" y="4827513"/>
            <a:ext cx="709702" cy="190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8.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seoresellerscanada.ca/your-guide-to-youtube-ads-how-much-does-youtube-advertising-cos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nationalpost.com/life/how-we-drink-from-how-much-to-how-often-heres-everything-you-need-to-know-about-canadians-boozy-habits" TargetMode="External"/><Relationship Id="rId4" Type="http://schemas.openxmlformats.org/officeDocument/2006/relationships/hyperlink" Target="https://www.statista.com/statistics/339801/beer-consumption-in-canada-by-gender-and-age-group/"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statista-com.proxy.lib.sfu.ca/statistics/587682/alcoholic-beverage-most-consumed-canada-by-age/"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cicnews.com/2019/03/new-immigrants-made-up-61-of-canadas-population-growth-in-2018-"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nielseniq.com/global/en/insights/analysis/2019/how-ready-to-drink-beverages-and-packages-are-shaking-up-the-adult-beverage-marke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ista-com.proxy.lib.sfu.ca/statistics/1265085/spirits-market-share-by-type-and-region-canada/"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www-statista-com.proxy.lib.sfu.ca/statistics/437520/cpi-of-non-alcoholic-beverages-canada/"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youbars.com/blogs/news/top-10-diet-trends-for-2021"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www.walmart.com/ip/Mr-Mrs-T-Bold-Spicy-Bloody-Mary-Mix-1-75-L-bottle/36300569"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www.whiskyinvestdirect.com/whisky-news/scotch-rtd-1120202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1D1"/>
        </a:solidFill>
        <a:effectLst/>
      </p:bgPr>
    </p:bg>
    <p:spTree>
      <p:nvGrpSpPr>
        <p:cNvPr id="1" name="Shape 141"/>
        <p:cNvGrpSpPr/>
        <p:nvPr/>
      </p:nvGrpSpPr>
      <p:grpSpPr>
        <a:xfrm>
          <a:off x="0" y="0"/>
          <a:ext cx="0" cy="0"/>
          <a:chOff x="0" y="0"/>
          <a:chExt cx="0" cy="0"/>
        </a:xfrm>
      </p:grpSpPr>
      <p:sp>
        <p:nvSpPr>
          <p:cNvPr id="142" name="Google Shape;142;p19"/>
          <p:cNvSpPr txBox="1"/>
          <p:nvPr/>
        </p:nvSpPr>
        <p:spPr>
          <a:xfrm>
            <a:off x="177550" y="4692400"/>
            <a:ext cx="2036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latin typeface="Open Sans"/>
                <a:ea typeface="Open Sans"/>
                <a:cs typeface="Open Sans"/>
                <a:sym typeface="Open Sans"/>
              </a:rPr>
              <a:t>Spencer Eschyschyn</a:t>
            </a:r>
            <a:endParaRPr sz="1300" i="1">
              <a:latin typeface="Open Sans"/>
              <a:ea typeface="Open Sans"/>
              <a:cs typeface="Open Sans"/>
              <a:sym typeface="Open Sans"/>
            </a:endParaRPr>
          </a:p>
        </p:txBody>
      </p:sp>
      <p:sp>
        <p:nvSpPr>
          <p:cNvPr id="143" name="Google Shape;143;p19"/>
          <p:cNvSpPr txBox="1"/>
          <p:nvPr/>
        </p:nvSpPr>
        <p:spPr>
          <a:xfrm>
            <a:off x="1985650" y="4692400"/>
            <a:ext cx="2036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chemeClr val="dk1"/>
                </a:solidFill>
                <a:latin typeface="Open Sans"/>
                <a:ea typeface="Open Sans"/>
                <a:cs typeface="Open Sans"/>
                <a:sym typeface="Open Sans"/>
              </a:rPr>
              <a:t> Paul Thomas</a:t>
            </a:r>
            <a:endParaRPr sz="1300" i="1">
              <a:latin typeface="Open Sans"/>
              <a:ea typeface="Open Sans"/>
              <a:cs typeface="Open Sans"/>
              <a:sym typeface="Open Sans"/>
            </a:endParaRPr>
          </a:p>
        </p:txBody>
      </p:sp>
      <p:sp>
        <p:nvSpPr>
          <p:cNvPr id="144" name="Google Shape;144;p19"/>
          <p:cNvSpPr txBox="1"/>
          <p:nvPr/>
        </p:nvSpPr>
        <p:spPr>
          <a:xfrm>
            <a:off x="3793750" y="4692400"/>
            <a:ext cx="2036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chemeClr val="dk1"/>
                </a:solidFill>
                <a:latin typeface="Open Sans"/>
                <a:ea typeface="Open Sans"/>
                <a:cs typeface="Open Sans"/>
                <a:sym typeface="Open Sans"/>
              </a:rPr>
              <a:t>Asif Hasan</a:t>
            </a:r>
            <a:endParaRPr sz="1300" i="1">
              <a:latin typeface="Open Sans"/>
              <a:ea typeface="Open Sans"/>
              <a:cs typeface="Open Sans"/>
              <a:sym typeface="Open Sans"/>
            </a:endParaRPr>
          </a:p>
        </p:txBody>
      </p:sp>
      <p:sp>
        <p:nvSpPr>
          <p:cNvPr id="145" name="Google Shape;145;p19"/>
          <p:cNvSpPr txBox="1"/>
          <p:nvPr/>
        </p:nvSpPr>
        <p:spPr>
          <a:xfrm>
            <a:off x="7409950" y="4670763"/>
            <a:ext cx="2036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chemeClr val="dk1"/>
                </a:solidFill>
                <a:latin typeface="Open Sans"/>
                <a:ea typeface="Open Sans"/>
                <a:cs typeface="Open Sans"/>
                <a:sym typeface="Open Sans"/>
              </a:rPr>
              <a:t>Liz Gilder</a:t>
            </a:r>
            <a:endParaRPr sz="1300" i="1">
              <a:latin typeface="Open Sans"/>
              <a:ea typeface="Open Sans"/>
              <a:cs typeface="Open Sans"/>
              <a:sym typeface="Open Sans"/>
            </a:endParaRPr>
          </a:p>
        </p:txBody>
      </p:sp>
      <p:sp>
        <p:nvSpPr>
          <p:cNvPr id="146" name="Google Shape;146;p19"/>
          <p:cNvSpPr txBox="1"/>
          <p:nvPr/>
        </p:nvSpPr>
        <p:spPr>
          <a:xfrm>
            <a:off x="5601850" y="4670763"/>
            <a:ext cx="2036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chemeClr val="dk1"/>
                </a:solidFill>
                <a:latin typeface="Open Sans"/>
                <a:ea typeface="Open Sans"/>
                <a:cs typeface="Open Sans"/>
                <a:sym typeface="Open Sans"/>
              </a:rPr>
              <a:t> Jasleen Kaur</a:t>
            </a:r>
            <a:endParaRPr sz="1300" i="1">
              <a:latin typeface="Open Sans"/>
              <a:ea typeface="Open Sans"/>
              <a:cs typeface="Open Sans"/>
              <a:sym typeface="Open Sans"/>
            </a:endParaRPr>
          </a:p>
        </p:txBody>
      </p:sp>
      <p:sp>
        <p:nvSpPr>
          <p:cNvPr id="147" name="Google Shape;147;p19"/>
          <p:cNvSpPr txBox="1"/>
          <p:nvPr/>
        </p:nvSpPr>
        <p:spPr>
          <a:xfrm>
            <a:off x="3243525" y="194662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148" name="Google Shape;148;p19"/>
          <p:cNvSpPr txBox="1"/>
          <p:nvPr/>
        </p:nvSpPr>
        <p:spPr>
          <a:xfrm rot="-269">
            <a:off x="2655457" y="3173147"/>
            <a:ext cx="3833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sz="2200" b="1">
              <a:solidFill>
                <a:schemeClr val="dk1"/>
              </a:solidFill>
              <a:latin typeface="Bebas Neue"/>
              <a:ea typeface="Bebas Neue"/>
              <a:cs typeface="Bebas Neue"/>
              <a:sym typeface="Bebas Neue"/>
            </a:endParaRPr>
          </a:p>
        </p:txBody>
      </p:sp>
      <p:sp>
        <p:nvSpPr>
          <p:cNvPr id="149" name="Google Shape;149;p19"/>
          <p:cNvSpPr txBox="1"/>
          <p:nvPr/>
        </p:nvSpPr>
        <p:spPr>
          <a:xfrm>
            <a:off x="2448750" y="1151050"/>
            <a:ext cx="4246500" cy="25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400" b="1">
                <a:latin typeface="Bebas Neue"/>
                <a:ea typeface="Bebas Neue"/>
                <a:cs typeface="Bebas Neue"/>
                <a:sym typeface="Bebas Neue"/>
              </a:rPr>
              <a:t>SOUR</a:t>
            </a:r>
            <a:endParaRPr sz="15400" b="1">
              <a:latin typeface="Bebas Neue"/>
              <a:ea typeface="Bebas Neue"/>
              <a:cs typeface="Bebas Neue"/>
              <a:sym typeface="Bebas Neue"/>
            </a:endParaRPr>
          </a:p>
        </p:txBody>
      </p:sp>
      <p:pic>
        <p:nvPicPr>
          <p:cNvPr id="150" name="Google Shape;150;p19"/>
          <p:cNvPicPr preferRelativeResize="0"/>
          <p:nvPr/>
        </p:nvPicPr>
        <p:blipFill>
          <a:blip r:embed="rId3">
            <a:alphaModFix/>
          </a:blip>
          <a:stretch>
            <a:fillRect/>
          </a:stretch>
        </p:blipFill>
        <p:spPr>
          <a:xfrm rot="-4817797">
            <a:off x="5427635" y="1322635"/>
            <a:ext cx="1089505" cy="1089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8"/>
          <p:cNvPicPr preferRelativeResize="0"/>
          <p:nvPr/>
        </p:nvPicPr>
        <p:blipFill rotWithShape="1">
          <a:blip r:embed="rId3">
            <a:alphaModFix/>
          </a:blip>
          <a:srcRect l="23183" r="19332"/>
          <a:stretch/>
        </p:blipFill>
        <p:spPr>
          <a:xfrm>
            <a:off x="0" y="976400"/>
            <a:ext cx="3265800" cy="3787400"/>
          </a:xfrm>
          <a:prstGeom prst="rect">
            <a:avLst/>
          </a:prstGeom>
          <a:noFill/>
          <a:ln>
            <a:noFill/>
          </a:ln>
        </p:spPr>
      </p:pic>
      <p:sp>
        <p:nvSpPr>
          <p:cNvPr id="293" name="Google Shape;293;p28"/>
          <p:cNvSpPr/>
          <p:nvPr/>
        </p:nvSpPr>
        <p:spPr>
          <a:xfrm rot="-5400000">
            <a:off x="571975" y="20403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4759425" y="976425"/>
            <a:ext cx="1881300" cy="6174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Demographic: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295" name="Google Shape;295;p28"/>
          <p:cNvSpPr/>
          <p:nvPr/>
        </p:nvSpPr>
        <p:spPr>
          <a:xfrm>
            <a:off x="4759400" y="176401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Calgary has a rural-urban income inequality that is 4x higher than the national average (Fong, 2017)</a:t>
            </a:r>
            <a:endParaRPr sz="1000">
              <a:solidFill>
                <a:schemeClr val="lt1"/>
              </a:solidFill>
              <a:latin typeface="Open Sans"/>
              <a:ea typeface="Open Sans"/>
              <a:cs typeface="Open Sans"/>
              <a:sym typeface="Open Sans"/>
            </a:endParaRPr>
          </a:p>
        </p:txBody>
      </p:sp>
      <p:sp>
        <p:nvSpPr>
          <p:cNvPr id="296" name="Google Shape;296;p28"/>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297" name="Google Shape;297;p28"/>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298" name="Google Shape;298;p28"/>
          <p:cNvSpPr/>
          <p:nvPr/>
        </p:nvSpPr>
        <p:spPr>
          <a:xfrm>
            <a:off x="6993275" y="976400"/>
            <a:ext cx="18813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299" name="Google Shape;299;p28"/>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300" name="Google Shape;300;p28"/>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#4</a:t>
            </a:r>
            <a:endParaRPr/>
          </a:p>
        </p:txBody>
      </p:sp>
      <p:sp>
        <p:nvSpPr>
          <p:cNvPr id="301" name="Google Shape;301;p28"/>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Young millennials residing in urban Alberta</a:t>
            </a:r>
            <a:endParaRPr/>
          </a:p>
        </p:txBody>
      </p:sp>
      <p:sp>
        <p:nvSpPr>
          <p:cNvPr id="302" name="Google Shape;302;p28"/>
          <p:cNvSpPr/>
          <p:nvPr/>
        </p:nvSpPr>
        <p:spPr>
          <a:xfrm>
            <a:off x="4759400" y="2370188"/>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48% of Canadians' most common alcohol drinking occasions are when relaxing after work, or working at home, and while watching a sports game (</a:t>
            </a:r>
            <a:r>
              <a:rPr lang="en" sz="1000">
                <a:solidFill>
                  <a:schemeClr val="lt1"/>
                </a:solidFill>
                <a:latin typeface="Helvetica Neue"/>
                <a:ea typeface="Helvetica Neue"/>
                <a:cs typeface="Helvetica Neue"/>
                <a:sym typeface="Helvetica Neue"/>
              </a:rPr>
              <a:t>Nationalpost.com, 2015).</a:t>
            </a:r>
            <a:endParaRPr sz="1000">
              <a:solidFill>
                <a:schemeClr val="lt1"/>
              </a:solidFill>
              <a:latin typeface="Open Sans"/>
              <a:ea typeface="Open Sans"/>
              <a:cs typeface="Open Sans"/>
              <a:sym typeface="Open Sans"/>
            </a:endParaRPr>
          </a:p>
        </p:txBody>
      </p:sp>
      <p:sp>
        <p:nvSpPr>
          <p:cNvPr id="303" name="Google Shape;303;p28"/>
          <p:cNvSpPr/>
          <p:nvPr/>
        </p:nvSpPr>
        <p:spPr>
          <a:xfrm>
            <a:off x="6950425" y="3905125"/>
            <a:ext cx="18813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Alberta’s urban environment is significantly higher income than the rural demographic; they consume more drinks</a:t>
            </a:r>
            <a:endParaRPr sz="900">
              <a:solidFill>
                <a:schemeClr val="lt1"/>
              </a:solidFill>
              <a:latin typeface="Open Sans"/>
              <a:ea typeface="Open Sans"/>
              <a:cs typeface="Open Sans"/>
              <a:sym typeface="Open Sans"/>
            </a:endParaRPr>
          </a:p>
        </p:txBody>
      </p:sp>
      <p:sp>
        <p:nvSpPr>
          <p:cNvPr id="304" name="Google Shape;304;p28"/>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4759350" y="297636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10% of Albertans say that their favourite drink is whisky; second-highest in the country (Conway, 2020)</a:t>
            </a:r>
            <a:endParaRPr sz="1000">
              <a:solidFill>
                <a:schemeClr val="lt1"/>
              </a:solidFill>
              <a:latin typeface="Open Sans"/>
              <a:ea typeface="Open Sans"/>
              <a:cs typeface="Open Sans"/>
              <a:sym typeface="Open Sans"/>
            </a:endParaRPr>
          </a:p>
        </p:txBody>
      </p:sp>
      <p:sp>
        <p:nvSpPr>
          <p:cNvPr id="306" name="Google Shape;306;p28"/>
          <p:cNvSpPr/>
          <p:nvPr/>
        </p:nvSpPr>
        <p:spPr>
          <a:xfrm>
            <a:off x="4759425" y="3920425"/>
            <a:ext cx="1881300" cy="795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Demographic:</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900">
              <a:solidFill>
                <a:schemeClr val="dk1"/>
              </a:solidFill>
              <a:latin typeface="Open Sans"/>
              <a:ea typeface="Open Sans"/>
              <a:cs typeface="Open Sans"/>
              <a:sym typeface="Open Sans"/>
            </a:endParaRPr>
          </a:p>
        </p:txBody>
      </p:sp>
      <p:sp>
        <p:nvSpPr>
          <p:cNvPr id="307" name="Google Shape;307;p28"/>
          <p:cNvSpPr/>
          <p:nvPr/>
        </p:nvSpPr>
        <p:spPr>
          <a:xfrm>
            <a:off x="-10375" y="-14175"/>
            <a:ext cx="9144000" cy="5157600"/>
          </a:xfrm>
          <a:prstGeom prst="rect">
            <a:avLst/>
          </a:prstGeom>
          <a:solidFill>
            <a:srgbClr val="EEEEEE">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29875" y="1780900"/>
            <a:ext cx="9183000" cy="1689000"/>
          </a:xfrm>
          <a:prstGeom prst="rect">
            <a:avLst/>
          </a:prstGeom>
          <a:solidFill>
            <a:srgbClr val="F9D4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Open Sans"/>
                <a:ea typeface="Open Sans"/>
                <a:cs typeface="Open Sans"/>
                <a:sym typeface="Open Sans"/>
              </a:rPr>
              <a:t>Reasoning to separate BC and Alberta:</a:t>
            </a:r>
            <a:endParaRPr b="1">
              <a:solidFill>
                <a:schemeClr val="dk1"/>
              </a:solidFill>
              <a:latin typeface="Open Sans"/>
              <a:ea typeface="Open Sans"/>
              <a:cs typeface="Open Sans"/>
              <a:sym typeface="Open Sans"/>
            </a:endParaRPr>
          </a:p>
          <a:p>
            <a:pPr marL="0" lvl="0" indent="0" algn="ctr" rtl="0">
              <a:spcBef>
                <a:spcPts val="0"/>
              </a:spcBef>
              <a:spcAft>
                <a:spcPts val="0"/>
              </a:spcAft>
              <a:buNone/>
            </a:pPr>
            <a:r>
              <a:rPr lang="en">
                <a:solidFill>
                  <a:schemeClr val="dk1"/>
                </a:solidFill>
                <a:latin typeface="Open Sans"/>
                <a:ea typeface="Open Sans"/>
                <a:cs typeface="Open Sans"/>
                <a:sym typeface="Open Sans"/>
              </a:rPr>
              <a:t>When looking at the psychographic traits associated with the differing demographic data in those who reside in BC vs Alberta (for example employment), it is important to have different messaging strategies when it comes to marketing a product.</a:t>
            </a:r>
            <a:endParaRPr>
              <a:solidFill>
                <a:schemeClr val="dk1"/>
              </a:solidFill>
              <a:latin typeface="Open Sans"/>
              <a:ea typeface="Open Sans"/>
              <a:cs typeface="Open Sans"/>
              <a:sym typeface="Open Sans"/>
            </a:endParaRPr>
          </a:p>
          <a:p>
            <a:pPr marL="0" lvl="0" indent="0" algn="ctr" rtl="0">
              <a:spcBef>
                <a:spcPts val="0"/>
              </a:spcBef>
              <a:spcAft>
                <a:spcPts val="0"/>
              </a:spcAft>
              <a:buNone/>
            </a:pPr>
            <a:endParaRPr>
              <a:solidFill>
                <a:schemeClr val="dk1"/>
              </a:solidFill>
              <a:latin typeface="Open Sans"/>
              <a:ea typeface="Open Sans"/>
              <a:cs typeface="Open Sans"/>
              <a:sym typeface="Open Sans"/>
            </a:endParaRPr>
          </a:p>
          <a:p>
            <a:pPr marL="0" lvl="0" indent="0" algn="ctr" rtl="0">
              <a:spcBef>
                <a:spcPts val="0"/>
              </a:spcBef>
              <a:spcAft>
                <a:spcPts val="0"/>
              </a:spcAft>
              <a:buNone/>
            </a:pPr>
            <a:r>
              <a:rPr lang="en">
                <a:solidFill>
                  <a:schemeClr val="dk1"/>
                </a:solidFill>
                <a:latin typeface="Open Sans"/>
                <a:ea typeface="Open Sans"/>
                <a:cs typeface="Open Sans"/>
                <a:sym typeface="Open Sans"/>
              </a:rPr>
              <a:t>These differing psychographic traits can include values and opinions and require different marketing messaging and strategies to target.</a:t>
            </a:r>
            <a:endParaRPr>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9"/>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314" name="Google Shape;314;p29"/>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Open Sans"/>
                <a:ea typeface="Open Sans"/>
                <a:cs typeface="Open Sans"/>
                <a:sym typeface="Open Sans"/>
              </a:rPr>
              <a:t>Finding the right target segment </a:t>
            </a:r>
            <a:endParaRPr>
              <a:latin typeface="Open Sans"/>
              <a:ea typeface="Open Sans"/>
              <a:cs typeface="Open Sans"/>
              <a:sym typeface="Open Sans"/>
            </a:endParaRPr>
          </a:p>
        </p:txBody>
      </p:sp>
      <p:sp>
        <p:nvSpPr>
          <p:cNvPr id="315" name="Google Shape;315;p29"/>
          <p:cNvSpPr/>
          <p:nvPr/>
        </p:nvSpPr>
        <p:spPr>
          <a:xfrm>
            <a:off x="88909" y="3130325"/>
            <a:ext cx="8970300" cy="516600"/>
          </a:xfrm>
          <a:prstGeom prst="rect">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6" name="Google Shape;316;p29"/>
          <p:cNvSpPr/>
          <p:nvPr/>
        </p:nvSpPr>
        <p:spPr>
          <a:xfrm>
            <a:off x="79962" y="2037025"/>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 name="Google Shape;317;p29"/>
          <p:cNvCxnSpPr/>
          <p:nvPr/>
        </p:nvCxnSpPr>
        <p:spPr>
          <a:xfrm>
            <a:off x="1128513" y="1533300"/>
            <a:ext cx="0" cy="2126400"/>
          </a:xfrm>
          <a:prstGeom prst="straightConnector1">
            <a:avLst/>
          </a:prstGeom>
          <a:noFill/>
          <a:ln w="9525" cap="flat" cmpd="sng">
            <a:solidFill>
              <a:srgbClr val="828A95"/>
            </a:solidFill>
            <a:prstDash val="dot"/>
            <a:round/>
            <a:headEnd type="none" w="med" len="med"/>
            <a:tailEnd type="none" w="med" len="med"/>
          </a:ln>
        </p:spPr>
      </p:cxnSp>
      <p:sp>
        <p:nvSpPr>
          <p:cNvPr id="318" name="Google Shape;318;p29"/>
          <p:cNvSpPr/>
          <p:nvPr/>
        </p:nvSpPr>
        <p:spPr>
          <a:xfrm>
            <a:off x="1103775" y="11078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#1</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800">
                <a:solidFill>
                  <a:schemeClr val="lt1"/>
                </a:solidFill>
                <a:latin typeface="Open Sans"/>
                <a:ea typeface="Open Sans"/>
                <a:cs typeface="Open Sans"/>
                <a:sym typeface="Open Sans"/>
              </a:rPr>
              <a:t>Environmentally-conscious millennials</a:t>
            </a:r>
            <a:endParaRPr sz="1200">
              <a:solidFill>
                <a:schemeClr val="lt1"/>
              </a:solidFill>
              <a:latin typeface="Open Sans"/>
              <a:ea typeface="Open Sans"/>
              <a:cs typeface="Open Sans"/>
              <a:sym typeface="Open Sans"/>
            </a:endParaRPr>
          </a:p>
        </p:txBody>
      </p:sp>
      <p:sp>
        <p:nvSpPr>
          <p:cNvPr id="319" name="Google Shape;319;p29"/>
          <p:cNvSpPr/>
          <p:nvPr/>
        </p:nvSpPr>
        <p:spPr>
          <a:xfrm>
            <a:off x="3140419" y="11078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chemeClr val="lt1"/>
                </a:solidFill>
                <a:latin typeface="Open Sans"/>
                <a:ea typeface="Open Sans"/>
                <a:cs typeface="Open Sans"/>
                <a:sym typeface="Open Sans"/>
              </a:rPr>
              <a:t>Segment #2</a:t>
            </a:r>
            <a:endParaRPr b="1">
              <a:solidFill>
                <a:schemeClr val="lt1"/>
              </a:solidFill>
              <a:latin typeface="Open Sans"/>
              <a:ea typeface="Open Sans"/>
              <a:cs typeface="Open Sans"/>
              <a:sym typeface="Open Sans"/>
            </a:endParaRPr>
          </a:p>
          <a:p>
            <a:pPr marL="0" lvl="0" indent="0" algn="ctr" rtl="0">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BC at-home drinkers</a:t>
            </a:r>
            <a:endParaRPr sz="1000">
              <a:solidFill>
                <a:schemeClr val="lt1"/>
              </a:solidFill>
              <a:latin typeface="Open Sans"/>
              <a:ea typeface="Open Sans"/>
              <a:cs typeface="Open Sans"/>
              <a:sym typeface="Open Sans"/>
            </a:endParaRPr>
          </a:p>
        </p:txBody>
      </p:sp>
      <p:sp>
        <p:nvSpPr>
          <p:cNvPr id="320" name="Google Shape;320;p29"/>
          <p:cNvSpPr/>
          <p:nvPr/>
        </p:nvSpPr>
        <p:spPr>
          <a:xfrm>
            <a:off x="5191802" y="11057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#3</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BC millennials</a:t>
            </a:r>
            <a:endParaRPr>
              <a:solidFill>
                <a:schemeClr val="lt1"/>
              </a:solidFill>
              <a:latin typeface="Open Sans"/>
              <a:ea typeface="Open Sans"/>
              <a:cs typeface="Open Sans"/>
              <a:sym typeface="Open Sans"/>
            </a:endParaRPr>
          </a:p>
        </p:txBody>
      </p:sp>
      <p:cxnSp>
        <p:nvCxnSpPr>
          <p:cNvPr id="321" name="Google Shape;321;p29"/>
          <p:cNvCxnSpPr/>
          <p:nvPr/>
        </p:nvCxnSpPr>
        <p:spPr>
          <a:xfrm>
            <a:off x="3033663" y="1537956"/>
            <a:ext cx="0" cy="2112000"/>
          </a:xfrm>
          <a:prstGeom prst="straightConnector1">
            <a:avLst/>
          </a:prstGeom>
          <a:noFill/>
          <a:ln w="9525" cap="flat" cmpd="sng">
            <a:solidFill>
              <a:srgbClr val="A5A5A5"/>
            </a:solidFill>
            <a:prstDash val="solid"/>
            <a:miter lim="800000"/>
            <a:headEnd type="none" w="sm" len="sm"/>
            <a:tailEnd type="none" w="sm" len="sm"/>
          </a:ln>
        </p:spPr>
      </p:cxnSp>
      <p:cxnSp>
        <p:nvCxnSpPr>
          <p:cNvPr id="322" name="Google Shape;322;p29"/>
          <p:cNvCxnSpPr/>
          <p:nvPr/>
        </p:nvCxnSpPr>
        <p:spPr>
          <a:xfrm>
            <a:off x="5080788" y="1542656"/>
            <a:ext cx="0" cy="2088300"/>
          </a:xfrm>
          <a:prstGeom prst="straightConnector1">
            <a:avLst/>
          </a:prstGeom>
          <a:noFill/>
          <a:ln w="9525" cap="flat" cmpd="sng">
            <a:solidFill>
              <a:srgbClr val="A5A5A5"/>
            </a:solidFill>
            <a:prstDash val="solid"/>
            <a:miter lim="800000"/>
            <a:headEnd type="none" w="sm" len="sm"/>
            <a:tailEnd type="none" w="sm" len="sm"/>
          </a:ln>
        </p:spPr>
      </p:cxnSp>
      <p:sp>
        <p:nvSpPr>
          <p:cNvPr id="323" name="Google Shape;323;p29"/>
          <p:cNvSpPr txBox="1"/>
          <p:nvPr/>
        </p:nvSpPr>
        <p:spPr>
          <a:xfrm>
            <a:off x="28422" y="1497650"/>
            <a:ext cx="102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Core Competency Alignment</a:t>
            </a:r>
            <a:endParaRPr sz="900" b="1">
              <a:latin typeface="Open Sans"/>
              <a:ea typeface="Open Sans"/>
              <a:cs typeface="Open Sans"/>
              <a:sym typeface="Open Sans"/>
            </a:endParaRPr>
          </a:p>
        </p:txBody>
      </p:sp>
      <p:sp>
        <p:nvSpPr>
          <p:cNvPr id="324" name="Google Shape;324;p29"/>
          <p:cNvSpPr txBox="1"/>
          <p:nvPr/>
        </p:nvSpPr>
        <p:spPr>
          <a:xfrm>
            <a:off x="38625" y="2088250"/>
            <a:ext cx="120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Segment Growth Potential</a:t>
            </a:r>
            <a:endParaRPr sz="900" b="1">
              <a:latin typeface="Open Sans"/>
              <a:ea typeface="Open Sans"/>
              <a:cs typeface="Open Sans"/>
              <a:sym typeface="Open Sans"/>
            </a:endParaRPr>
          </a:p>
        </p:txBody>
      </p:sp>
      <p:sp>
        <p:nvSpPr>
          <p:cNvPr id="325" name="Google Shape;325;p29"/>
          <p:cNvSpPr txBox="1"/>
          <p:nvPr/>
        </p:nvSpPr>
        <p:spPr>
          <a:xfrm>
            <a:off x="79913" y="2609285"/>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Implementation Feasibility</a:t>
            </a:r>
            <a:endParaRPr sz="900" b="1">
              <a:latin typeface="Open Sans"/>
              <a:ea typeface="Open Sans"/>
              <a:cs typeface="Open Sans"/>
              <a:sym typeface="Open Sans"/>
            </a:endParaRPr>
          </a:p>
        </p:txBody>
      </p:sp>
      <p:sp>
        <p:nvSpPr>
          <p:cNvPr id="326" name="Google Shape;326;p29"/>
          <p:cNvSpPr txBox="1"/>
          <p:nvPr/>
        </p:nvSpPr>
        <p:spPr>
          <a:xfrm>
            <a:off x="101263" y="315777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latin typeface="Open Sans"/>
                <a:ea typeface="Open Sans"/>
                <a:cs typeface="Open Sans"/>
                <a:sym typeface="Open Sans"/>
              </a:rPr>
              <a:t>Additional</a:t>
            </a:r>
            <a:endParaRPr sz="900" b="1">
              <a:solidFill>
                <a:schemeClr val="lt1"/>
              </a:solidFill>
              <a:latin typeface="Open Sans"/>
              <a:ea typeface="Open Sans"/>
              <a:cs typeface="Open Sans"/>
              <a:sym typeface="Open Sans"/>
            </a:endParaRPr>
          </a:p>
          <a:p>
            <a:pPr marL="0" lvl="0" indent="0" algn="l" rtl="0">
              <a:spcBef>
                <a:spcPts val="0"/>
              </a:spcBef>
              <a:spcAft>
                <a:spcPts val="0"/>
              </a:spcAft>
              <a:buNone/>
            </a:pPr>
            <a:r>
              <a:rPr lang="en" sz="900" b="1">
                <a:solidFill>
                  <a:schemeClr val="lt1"/>
                </a:solidFill>
                <a:latin typeface="Open Sans"/>
                <a:ea typeface="Open Sans"/>
                <a:cs typeface="Open Sans"/>
                <a:sym typeface="Open Sans"/>
              </a:rPr>
              <a:t>Insights</a:t>
            </a:r>
            <a:endParaRPr sz="900" b="1">
              <a:solidFill>
                <a:schemeClr val="lt1"/>
              </a:solidFill>
              <a:latin typeface="Open Sans"/>
              <a:ea typeface="Open Sans"/>
              <a:cs typeface="Open Sans"/>
              <a:sym typeface="Open Sans"/>
            </a:endParaRPr>
          </a:p>
        </p:txBody>
      </p:sp>
      <p:pic>
        <p:nvPicPr>
          <p:cNvPr id="327" name="Google Shape;327;p29"/>
          <p:cNvPicPr preferRelativeResize="0"/>
          <p:nvPr/>
        </p:nvPicPr>
        <p:blipFill>
          <a:blip r:embed="rId3">
            <a:alphaModFix/>
          </a:blip>
          <a:stretch>
            <a:fillRect/>
          </a:stretch>
        </p:blipFill>
        <p:spPr>
          <a:xfrm>
            <a:off x="5942488" y="2134352"/>
            <a:ext cx="343900" cy="343900"/>
          </a:xfrm>
          <a:prstGeom prst="rect">
            <a:avLst/>
          </a:prstGeom>
          <a:noFill/>
          <a:ln>
            <a:noFill/>
          </a:ln>
        </p:spPr>
      </p:pic>
      <p:sp>
        <p:nvSpPr>
          <p:cNvPr id="328" name="Google Shape;328;p29"/>
          <p:cNvSpPr txBox="1"/>
          <p:nvPr/>
        </p:nvSpPr>
        <p:spPr>
          <a:xfrm>
            <a:off x="1168350" y="3050077"/>
            <a:ext cx="1825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Psychographic data is difficult to obtain, therefor, not conducive to a startups’ environment</a:t>
            </a:r>
            <a:endParaRPr sz="800" b="1">
              <a:solidFill>
                <a:schemeClr val="lt1"/>
              </a:solidFill>
              <a:latin typeface="Open Sans"/>
              <a:ea typeface="Open Sans"/>
              <a:cs typeface="Open Sans"/>
              <a:sym typeface="Open Sans"/>
            </a:endParaRPr>
          </a:p>
        </p:txBody>
      </p:sp>
      <p:sp>
        <p:nvSpPr>
          <p:cNvPr id="329" name="Google Shape;329;p29"/>
          <p:cNvSpPr txBox="1"/>
          <p:nvPr/>
        </p:nvSpPr>
        <p:spPr>
          <a:xfrm>
            <a:off x="3033675" y="3050075"/>
            <a:ext cx="2047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Gen-Z’s commitment to sustainability lags millennials; the perception is that it is costly to shop sustainably (Emmert, 2021)</a:t>
            </a:r>
            <a:endParaRPr sz="800" b="1">
              <a:solidFill>
                <a:schemeClr val="lt1"/>
              </a:solidFill>
              <a:latin typeface="Open Sans"/>
              <a:ea typeface="Open Sans"/>
              <a:cs typeface="Open Sans"/>
              <a:sym typeface="Open Sans"/>
            </a:endParaRPr>
          </a:p>
        </p:txBody>
      </p:sp>
      <p:sp>
        <p:nvSpPr>
          <p:cNvPr id="330" name="Google Shape;330;p29"/>
          <p:cNvSpPr txBox="1"/>
          <p:nvPr/>
        </p:nvSpPr>
        <p:spPr>
          <a:xfrm>
            <a:off x="5120701" y="3111575"/>
            <a:ext cx="194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800" b="1">
                <a:solidFill>
                  <a:schemeClr val="lt1"/>
                </a:solidFill>
                <a:latin typeface="Open Sans"/>
                <a:ea typeface="Open Sans"/>
                <a:cs typeface="Open Sans"/>
                <a:sym typeface="Open Sans"/>
              </a:rPr>
              <a:t>Income inequality between rural and urban environments is continuously rising  (Fong 2017)</a:t>
            </a:r>
            <a:endParaRPr sz="800" b="1">
              <a:solidFill>
                <a:schemeClr val="lt1"/>
              </a:solidFill>
              <a:latin typeface="Open Sans"/>
              <a:ea typeface="Open Sans"/>
              <a:cs typeface="Open Sans"/>
              <a:sym typeface="Open Sans"/>
            </a:endParaRPr>
          </a:p>
        </p:txBody>
      </p:sp>
      <p:sp>
        <p:nvSpPr>
          <p:cNvPr id="331" name="Google Shape;331;p29"/>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11</a:t>
            </a:fld>
            <a:endParaRPr>
              <a:latin typeface="Open Sans"/>
              <a:ea typeface="Open Sans"/>
              <a:cs typeface="Open Sans"/>
              <a:sym typeface="Open Sans"/>
            </a:endParaRPr>
          </a:p>
        </p:txBody>
      </p:sp>
      <p:sp>
        <p:nvSpPr>
          <p:cNvPr id="332" name="Google Shape;332;p29"/>
          <p:cNvSpPr/>
          <p:nvPr/>
        </p:nvSpPr>
        <p:spPr>
          <a:xfrm>
            <a:off x="7243176" y="11057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#4</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AB millennials</a:t>
            </a:r>
            <a:endParaRPr>
              <a:solidFill>
                <a:schemeClr val="lt1"/>
              </a:solidFill>
              <a:latin typeface="Open Sans"/>
              <a:ea typeface="Open Sans"/>
              <a:cs typeface="Open Sans"/>
              <a:sym typeface="Open Sans"/>
            </a:endParaRPr>
          </a:p>
        </p:txBody>
      </p:sp>
      <p:cxnSp>
        <p:nvCxnSpPr>
          <p:cNvPr id="333" name="Google Shape;333;p29"/>
          <p:cNvCxnSpPr/>
          <p:nvPr/>
        </p:nvCxnSpPr>
        <p:spPr>
          <a:xfrm>
            <a:off x="7142138" y="1542656"/>
            <a:ext cx="0" cy="2107500"/>
          </a:xfrm>
          <a:prstGeom prst="straightConnector1">
            <a:avLst/>
          </a:prstGeom>
          <a:noFill/>
          <a:ln w="9525" cap="flat" cmpd="sng">
            <a:solidFill>
              <a:srgbClr val="A5A5A5"/>
            </a:solidFill>
            <a:prstDash val="solid"/>
            <a:miter lim="800000"/>
            <a:headEnd type="none" w="sm" len="sm"/>
            <a:tailEnd type="none" w="sm" len="sm"/>
          </a:ln>
        </p:spPr>
      </p:cxnSp>
      <p:sp>
        <p:nvSpPr>
          <p:cNvPr id="334" name="Google Shape;334;p29"/>
          <p:cNvSpPr txBox="1"/>
          <p:nvPr/>
        </p:nvSpPr>
        <p:spPr>
          <a:xfrm>
            <a:off x="7142150" y="3111575"/>
            <a:ext cx="19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After establishing a BC base, SOUR can expand easily into its neighbouring province</a:t>
            </a:r>
            <a:endParaRPr sz="800" b="1">
              <a:solidFill>
                <a:schemeClr val="lt1"/>
              </a:solidFill>
              <a:latin typeface="Open Sans"/>
              <a:ea typeface="Open Sans"/>
              <a:cs typeface="Open Sans"/>
              <a:sym typeface="Open Sans"/>
            </a:endParaRPr>
          </a:p>
        </p:txBody>
      </p:sp>
      <p:pic>
        <p:nvPicPr>
          <p:cNvPr id="335" name="Google Shape;335;p29"/>
          <p:cNvPicPr preferRelativeResize="0"/>
          <p:nvPr/>
        </p:nvPicPr>
        <p:blipFill>
          <a:blip r:embed="rId3">
            <a:alphaModFix/>
          </a:blip>
          <a:stretch>
            <a:fillRect/>
          </a:stretch>
        </p:blipFill>
        <p:spPr>
          <a:xfrm>
            <a:off x="7921938" y="2134740"/>
            <a:ext cx="343900" cy="343900"/>
          </a:xfrm>
          <a:prstGeom prst="rect">
            <a:avLst/>
          </a:prstGeom>
          <a:noFill/>
          <a:ln>
            <a:noFill/>
          </a:ln>
        </p:spPr>
      </p:pic>
      <p:pic>
        <p:nvPicPr>
          <p:cNvPr id="336" name="Google Shape;336;p29"/>
          <p:cNvPicPr preferRelativeResize="0"/>
          <p:nvPr/>
        </p:nvPicPr>
        <p:blipFill>
          <a:blip r:embed="rId3">
            <a:alphaModFix/>
          </a:blip>
          <a:stretch>
            <a:fillRect/>
          </a:stretch>
        </p:blipFill>
        <p:spPr>
          <a:xfrm>
            <a:off x="5939525" y="1629215"/>
            <a:ext cx="343900" cy="343900"/>
          </a:xfrm>
          <a:prstGeom prst="rect">
            <a:avLst/>
          </a:prstGeom>
          <a:noFill/>
          <a:ln>
            <a:noFill/>
          </a:ln>
        </p:spPr>
      </p:pic>
      <p:pic>
        <p:nvPicPr>
          <p:cNvPr id="337" name="Google Shape;337;p29"/>
          <p:cNvPicPr preferRelativeResize="0"/>
          <p:nvPr/>
        </p:nvPicPr>
        <p:blipFill>
          <a:blip r:embed="rId4">
            <a:alphaModFix/>
          </a:blip>
          <a:stretch>
            <a:fillRect/>
          </a:stretch>
        </p:blipFill>
        <p:spPr>
          <a:xfrm>
            <a:off x="1805519" y="2136805"/>
            <a:ext cx="343900" cy="343900"/>
          </a:xfrm>
          <a:prstGeom prst="rect">
            <a:avLst/>
          </a:prstGeom>
          <a:noFill/>
          <a:ln>
            <a:noFill/>
          </a:ln>
        </p:spPr>
      </p:pic>
      <p:pic>
        <p:nvPicPr>
          <p:cNvPr id="338" name="Google Shape;338;p29"/>
          <p:cNvPicPr preferRelativeResize="0"/>
          <p:nvPr/>
        </p:nvPicPr>
        <p:blipFill>
          <a:blip r:embed="rId5">
            <a:alphaModFix/>
          </a:blip>
          <a:stretch>
            <a:fillRect/>
          </a:stretch>
        </p:blipFill>
        <p:spPr>
          <a:xfrm>
            <a:off x="3928423" y="2683712"/>
            <a:ext cx="280390" cy="280401"/>
          </a:xfrm>
          <a:prstGeom prst="rect">
            <a:avLst/>
          </a:prstGeom>
          <a:noFill/>
          <a:ln>
            <a:noFill/>
          </a:ln>
        </p:spPr>
      </p:pic>
      <p:pic>
        <p:nvPicPr>
          <p:cNvPr id="339" name="Google Shape;339;p29"/>
          <p:cNvPicPr preferRelativeResize="0"/>
          <p:nvPr/>
        </p:nvPicPr>
        <p:blipFill>
          <a:blip r:embed="rId3">
            <a:alphaModFix/>
          </a:blip>
          <a:stretch>
            <a:fillRect/>
          </a:stretch>
        </p:blipFill>
        <p:spPr>
          <a:xfrm>
            <a:off x="3885275" y="1630265"/>
            <a:ext cx="343900" cy="343900"/>
          </a:xfrm>
          <a:prstGeom prst="rect">
            <a:avLst/>
          </a:prstGeom>
          <a:noFill/>
          <a:ln>
            <a:noFill/>
          </a:ln>
        </p:spPr>
      </p:pic>
      <p:pic>
        <p:nvPicPr>
          <p:cNvPr id="340" name="Google Shape;340;p29"/>
          <p:cNvPicPr preferRelativeResize="0"/>
          <p:nvPr/>
        </p:nvPicPr>
        <p:blipFill>
          <a:blip r:embed="rId4">
            <a:alphaModFix/>
          </a:blip>
          <a:stretch>
            <a:fillRect/>
          </a:stretch>
        </p:blipFill>
        <p:spPr>
          <a:xfrm>
            <a:off x="7921957" y="1629230"/>
            <a:ext cx="343900" cy="343900"/>
          </a:xfrm>
          <a:prstGeom prst="rect">
            <a:avLst/>
          </a:prstGeom>
          <a:noFill/>
          <a:ln>
            <a:noFill/>
          </a:ln>
        </p:spPr>
      </p:pic>
      <p:sp>
        <p:nvSpPr>
          <p:cNvPr id="341" name="Google Shape;341;p29"/>
          <p:cNvSpPr txBox="1"/>
          <p:nvPr/>
        </p:nvSpPr>
        <p:spPr>
          <a:xfrm>
            <a:off x="4283825" y="1770150"/>
            <a:ext cx="79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*BC-based</a:t>
            </a:r>
            <a:endParaRPr sz="800" b="1">
              <a:latin typeface="Open Sans"/>
              <a:ea typeface="Open Sans"/>
              <a:cs typeface="Open Sans"/>
              <a:sym typeface="Open Sans"/>
            </a:endParaRPr>
          </a:p>
        </p:txBody>
      </p:sp>
      <p:sp>
        <p:nvSpPr>
          <p:cNvPr id="342" name="Google Shape;342;p29"/>
          <p:cNvSpPr txBox="1"/>
          <p:nvPr/>
        </p:nvSpPr>
        <p:spPr>
          <a:xfrm>
            <a:off x="6314225" y="1788650"/>
            <a:ext cx="79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*BC-based</a:t>
            </a:r>
            <a:endParaRPr sz="800" b="1">
              <a:latin typeface="Open Sans"/>
              <a:ea typeface="Open Sans"/>
              <a:cs typeface="Open Sans"/>
              <a:sym typeface="Open Sans"/>
            </a:endParaRPr>
          </a:p>
        </p:txBody>
      </p:sp>
      <p:pic>
        <p:nvPicPr>
          <p:cNvPr id="343" name="Google Shape;343;p29"/>
          <p:cNvPicPr preferRelativeResize="0"/>
          <p:nvPr/>
        </p:nvPicPr>
        <p:blipFill>
          <a:blip r:embed="rId5">
            <a:alphaModFix/>
          </a:blip>
          <a:stretch>
            <a:fillRect/>
          </a:stretch>
        </p:blipFill>
        <p:spPr>
          <a:xfrm>
            <a:off x="1837273" y="2671999"/>
            <a:ext cx="280390" cy="280401"/>
          </a:xfrm>
          <a:prstGeom prst="rect">
            <a:avLst/>
          </a:prstGeom>
          <a:noFill/>
          <a:ln>
            <a:noFill/>
          </a:ln>
        </p:spPr>
      </p:pic>
      <p:pic>
        <p:nvPicPr>
          <p:cNvPr id="344" name="Google Shape;344;p29"/>
          <p:cNvPicPr preferRelativeResize="0"/>
          <p:nvPr/>
        </p:nvPicPr>
        <p:blipFill>
          <a:blip r:embed="rId3">
            <a:alphaModFix/>
          </a:blip>
          <a:stretch>
            <a:fillRect/>
          </a:stretch>
        </p:blipFill>
        <p:spPr>
          <a:xfrm>
            <a:off x="5939513" y="2670027"/>
            <a:ext cx="343900" cy="343900"/>
          </a:xfrm>
          <a:prstGeom prst="rect">
            <a:avLst/>
          </a:prstGeom>
          <a:noFill/>
          <a:ln>
            <a:noFill/>
          </a:ln>
        </p:spPr>
      </p:pic>
      <p:pic>
        <p:nvPicPr>
          <p:cNvPr id="345" name="Google Shape;345;p29"/>
          <p:cNvPicPr preferRelativeResize="0"/>
          <p:nvPr/>
        </p:nvPicPr>
        <p:blipFill>
          <a:blip r:embed="rId3">
            <a:alphaModFix/>
          </a:blip>
          <a:stretch>
            <a:fillRect/>
          </a:stretch>
        </p:blipFill>
        <p:spPr>
          <a:xfrm>
            <a:off x="7921938" y="2660652"/>
            <a:ext cx="343900" cy="343900"/>
          </a:xfrm>
          <a:prstGeom prst="rect">
            <a:avLst/>
          </a:prstGeom>
          <a:noFill/>
          <a:ln>
            <a:noFill/>
          </a:ln>
        </p:spPr>
      </p:pic>
      <p:sp>
        <p:nvSpPr>
          <p:cNvPr id="346" name="Google Shape;346;p29"/>
          <p:cNvSpPr txBox="1"/>
          <p:nvPr/>
        </p:nvSpPr>
        <p:spPr>
          <a:xfrm>
            <a:off x="2244175" y="2683700"/>
            <a:ext cx="7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*data cost is high</a:t>
            </a:r>
            <a:endParaRPr sz="800" b="1">
              <a:latin typeface="Open Sans"/>
              <a:ea typeface="Open Sans"/>
              <a:cs typeface="Open Sans"/>
              <a:sym typeface="Open Sans"/>
            </a:endParaRPr>
          </a:p>
        </p:txBody>
      </p:sp>
      <p:sp>
        <p:nvSpPr>
          <p:cNvPr id="347" name="Google Shape;347;p29"/>
          <p:cNvSpPr txBox="1"/>
          <p:nvPr/>
        </p:nvSpPr>
        <p:spPr>
          <a:xfrm>
            <a:off x="4323600" y="2683700"/>
            <a:ext cx="7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*data cost is high</a:t>
            </a:r>
            <a:endParaRPr sz="800" b="1">
              <a:latin typeface="Open Sans"/>
              <a:ea typeface="Open Sans"/>
              <a:cs typeface="Open Sans"/>
              <a:sym typeface="Open Sans"/>
            </a:endParaRPr>
          </a:p>
        </p:txBody>
      </p:sp>
      <p:pic>
        <p:nvPicPr>
          <p:cNvPr id="348" name="Google Shape;348;p29"/>
          <p:cNvPicPr preferRelativeResize="0"/>
          <p:nvPr/>
        </p:nvPicPr>
        <p:blipFill>
          <a:blip r:embed="rId4">
            <a:alphaModFix/>
          </a:blip>
          <a:stretch>
            <a:fillRect/>
          </a:stretch>
        </p:blipFill>
        <p:spPr>
          <a:xfrm>
            <a:off x="3885282" y="2112380"/>
            <a:ext cx="343900" cy="343900"/>
          </a:xfrm>
          <a:prstGeom prst="rect">
            <a:avLst/>
          </a:prstGeom>
          <a:noFill/>
          <a:ln>
            <a:noFill/>
          </a:ln>
        </p:spPr>
      </p:pic>
      <p:pic>
        <p:nvPicPr>
          <p:cNvPr id="349" name="Google Shape;349;p29"/>
          <p:cNvPicPr preferRelativeResize="0"/>
          <p:nvPr/>
        </p:nvPicPr>
        <p:blipFill>
          <a:blip r:embed="rId4">
            <a:alphaModFix/>
          </a:blip>
          <a:stretch>
            <a:fillRect/>
          </a:stretch>
        </p:blipFill>
        <p:spPr>
          <a:xfrm>
            <a:off x="1805532" y="1630280"/>
            <a:ext cx="343900" cy="34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355" name="Google Shape;355;p30"/>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Open Sans"/>
                <a:ea typeface="Open Sans"/>
                <a:cs typeface="Open Sans"/>
                <a:sym typeface="Open Sans"/>
              </a:rPr>
              <a:t>Finding the right target segment </a:t>
            </a:r>
            <a:endParaRPr>
              <a:latin typeface="Open Sans"/>
              <a:ea typeface="Open Sans"/>
              <a:cs typeface="Open Sans"/>
              <a:sym typeface="Open Sans"/>
            </a:endParaRPr>
          </a:p>
        </p:txBody>
      </p:sp>
      <p:sp>
        <p:nvSpPr>
          <p:cNvPr id="356" name="Google Shape;356;p30"/>
          <p:cNvSpPr/>
          <p:nvPr/>
        </p:nvSpPr>
        <p:spPr>
          <a:xfrm>
            <a:off x="88909" y="3130325"/>
            <a:ext cx="8970300" cy="516600"/>
          </a:xfrm>
          <a:prstGeom prst="rect">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57" name="Google Shape;357;p30"/>
          <p:cNvSpPr/>
          <p:nvPr/>
        </p:nvSpPr>
        <p:spPr>
          <a:xfrm>
            <a:off x="79962" y="2037025"/>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 name="Google Shape;358;p30"/>
          <p:cNvCxnSpPr/>
          <p:nvPr/>
        </p:nvCxnSpPr>
        <p:spPr>
          <a:xfrm>
            <a:off x="1128513" y="1533300"/>
            <a:ext cx="0" cy="2126400"/>
          </a:xfrm>
          <a:prstGeom prst="straightConnector1">
            <a:avLst/>
          </a:prstGeom>
          <a:noFill/>
          <a:ln w="9525" cap="flat" cmpd="sng">
            <a:solidFill>
              <a:srgbClr val="828A95"/>
            </a:solidFill>
            <a:prstDash val="dot"/>
            <a:round/>
            <a:headEnd type="none" w="med" len="med"/>
            <a:tailEnd type="none" w="med" len="med"/>
          </a:ln>
        </p:spPr>
      </p:cxnSp>
      <p:sp>
        <p:nvSpPr>
          <p:cNvPr id="359" name="Google Shape;359;p30"/>
          <p:cNvSpPr/>
          <p:nvPr/>
        </p:nvSpPr>
        <p:spPr>
          <a:xfrm>
            <a:off x="1103775" y="11078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#1</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800">
                <a:solidFill>
                  <a:schemeClr val="lt1"/>
                </a:solidFill>
                <a:latin typeface="Open Sans"/>
                <a:ea typeface="Open Sans"/>
                <a:cs typeface="Open Sans"/>
                <a:sym typeface="Open Sans"/>
              </a:rPr>
              <a:t>Environmentally-conscious millennials</a:t>
            </a:r>
            <a:endParaRPr sz="1200">
              <a:solidFill>
                <a:schemeClr val="lt1"/>
              </a:solidFill>
              <a:latin typeface="Open Sans"/>
              <a:ea typeface="Open Sans"/>
              <a:cs typeface="Open Sans"/>
              <a:sym typeface="Open Sans"/>
            </a:endParaRPr>
          </a:p>
        </p:txBody>
      </p:sp>
      <p:sp>
        <p:nvSpPr>
          <p:cNvPr id="360" name="Google Shape;360;p30"/>
          <p:cNvSpPr/>
          <p:nvPr/>
        </p:nvSpPr>
        <p:spPr>
          <a:xfrm>
            <a:off x="3140419" y="11078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chemeClr val="lt1"/>
                </a:solidFill>
                <a:latin typeface="Open Sans"/>
                <a:ea typeface="Open Sans"/>
                <a:cs typeface="Open Sans"/>
                <a:sym typeface="Open Sans"/>
              </a:rPr>
              <a:t>Segment #2</a:t>
            </a:r>
            <a:endParaRPr b="1">
              <a:solidFill>
                <a:schemeClr val="lt1"/>
              </a:solidFill>
              <a:latin typeface="Open Sans"/>
              <a:ea typeface="Open Sans"/>
              <a:cs typeface="Open Sans"/>
              <a:sym typeface="Open Sans"/>
            </a:endParaRPr>
          </a:p>
          <a:p>
            <a:pPr marL="0" lvl="0" indent="0" algn="ctr" rtl="0">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BC at-home drinkers</a:t>
            </a:r>
            <a:endParaRPr sz="1000">
              <a:solidFill>
                <a:schemeClr val="lt1"/>
              </a:solidFill>
              <a:latin typeface="Open Sans"/>
              <a:ea typeface="Open Sans"/>
              <a:cs typeface="Open Sans"/>
              <a:sym typeface="Open Sans"/>
            </a:endParaRPr>
          </a:p>
        </p:txBody>
      </p:sp>
      <p:sp>
        <p:nvSpPr>
          <p:cNvPr id="361" name="Google Shape;361;p30"/>
          <p:cNvSpPr/>
          <p:nvPr/>
        </p:nvSpPr>
        <p:spPr>
          <a:xfrm>
            <a:off x="5191802" y="11057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#3</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BC millennials</a:t>
            </a:r>
            <a:endParaRPr>
              <a:solidFill>
                <a:schemeClr val="lt1"/>
              </a:solidFill>
              <a:latin typeface="Open Sans"/>
              <a:ea typeface="Open Sans"/>
              <a:cs typeface="Open Sans"/>
              <a:sym typeface="Open Sans"/>
            </a:endParaRPr>
          </a:p>
        </p:txBody>
      </p:sp>
      <p:cxnSp>
        <p:nvCxnSpPr>
          <p:cNvPr id="362" name="Google Shape;362;p30"/>
          <p:cNvCxnSpPr/>
          <p:nvPr/>
        </p:nvCxnSpPr>
        <p:spPr>
          <a:xfrm>
            <a:off x="3033663" y="1537956"/>
            <a:ext cx="0" cy="2112000"/>
          </a:xfrm>
          <a:prstGeom prst="straightConnector1">
            <a:avLst/>
          </a:prstGeom>
          <a:noFill/>
          <a:ln w="9525" cap="flat" cmpd="sng">
            <a:solidFill>
              <a:srgbClr val="A5A5A5"/>
            </a:solidFill>
            <a:prstDash val="solid"/>
            <a:miter lim="800000"/>
            <a:headEnd type="none" w="sm" len="sm"/>
            <a:tailEnd type="none" w="sm" len="sm"/>
          </a:ln>
        </p:spPr>
      </p:cxnSp>
      <p:cxnSp>
        <p:nvCxnSpPr>
          <p:cNvPr id="363" name="Google Shape;363;p30"/>
          <p:cNvCxnSpPr/>
          <p:nvPr/>
        </p:nvCxnSpPr>
        <p:spPr>
          <a:xfrm>
            <a:off x="5080788" y="1542656"/>
            <a:ext cx="0" cy="2088300"/>
          </a:xfrm>
          <a:prstGeom prst="straightConnector1">
            <a:avLst/>
          </a:prstGeom>
          <a:noFill/>
          <a:ln w="9525" cap="flat" cmpd="sng">
            <a:solidFill>
              <a:srgbClr val="A5A5A5"/>
            </a:solidFill>
            <a:prstDash val="solid"/>
            <a:miter lim="800000"/>
            <a:headEnd type="none" w="sm" len="sm"/>
            <a:tailEnd type="none" w="sm" len="sm"/>
          </a:ln>
        </p:spPr>
      </p:cxnSp>
      <p:sp>
        <p:nvSpPr>
          <p:cNvPr id="364" name="Google Shape;364;p30"/>
          <p:cNvSpPr txBox="1"/>
          <p:nvPr/>
        </p:nvSpPr>
        <p:spPr>
          <a:xfrm>
            <a:off x="28422" y="1497650"/>
            <a:ext cx="1023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Core Competency Alignment</a:t>
            </a:r>
            <a:endParaRPr sz="900" b="1">
              <a:latin typeface="Open Sans"/>
              <a:ea typeface="Open Sans"/>
              <a:cs typeface="Open Sans"/>
              <a:sym typeface="Open Sans"/>
            </a:endParaRPr>
          </a:p>
        </p:txBody>
      </p:sp>
      <p:sp>
        <p:nvSpPr>
          <p:cNvPr id="365" name="Google Shape;365;p30"/>
          <p:cNvSpPr txBox="1"/>
          <p:nvPr/>
        </p:nvSpPr>
        <p:spPr>
          <a:xfrm>
            <a:off x="38625" y="2088250"/>
            <a:ext cx="120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Segment Growth Potential</a:t>
            </a:r>
            <a:endParaRPr sz="900" b="1">
              <a:latin typeface="Open Sans"/>
              <a:ea typeface="Open Sans"/>
              <a:cs typeface="Open Sans"/>
              <a:sym typeface="Open Sans"/>
            </a:endParaRPr>
          </a:p>
        </p:txBody>
      </p:sp>
      <p:sp>
        <p:nvSpPr>
          <p:cNvPr id="366" name="Google Shape;366;p30"/>
          <p:cNvSpPr txBox="1"/>
          <p:nvPr/>
        </p:nvSpPr>
        <p:spPr>
          <a:xfrm>
            <a:off x="79913" y="2609285"/>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Implementation Feasibility</a:t>
            </a:r>
            <a:endParaRPr sz="900" b="1">
              <a:latin typeface="Open Sans"/>
              <a:ea typeface="Open Sans"/>
              <a:cs typeface="Open Sans"/>
              <a:sym typeface="Open Sans"/>
            </a:endParaRPr>
          </a:p>
        </p:txBody>
      </p:sp>
      <p:sp>
        <p:nvSpPr>
          <p:cNvPr id="367" name="Google Shape;367;p30"/>
          <p:cNvSpPr txBox="1"/>
          <p:nvPr/>
        </p:nvSpPr>
        <p:spPr>
          <a:xfrm>
            <a:off x="101263" y="315777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latin typeface="Open Sans"/>
                <a:ea typeface="Open Sans"/>
                <a:cs typeface="Open Sans"/>
                <a:sym typeface="Open Sans"/>
              </a:rPr>
              <a:t>Additional</a:t>
            </a:r>
            <a:endParaRPr sz="900" b="1">
              <a:solidFill>
                <a:schemeClr val="lt1"/>
              </a:solidFill>
              <a:latin typeface="Open Sans"/>
              <a:ea typeface="Open Sans"/>
              <a:cs typeface="Open Sans"/>
              <a:sym typeface="Open Sans"/>
            </a:endParaRPr>
          </a:p>
          <a:p>
            <a:pPr marL="0" lvl="0" indent="0" algn="l" rtl="0">
              <a:spcBef>
                <a:spcPts val="0"/>
              </a:spcBef>
              <a:spcAft>
                <a:spcPts val="0"/>
              </a:spcAft>
              <a:buNone/>
            </a:pPr>
            <a:r>
              <a:rPr lang="en" sz="900" b="1">
                <a:solidFill>
                  <a:schemeClr val="lt1"/>
                </a:solidFill>
                <a:latin typeface="Open Sans"/>
                <a:ea typeface="Open Sans"/>
                <a:cs typeface="Open Sans"/>
                <a:sym typeface="Open Sans"/>
              </a:rPr>
              <a:t>Insights</a:t>
            </a:r>
            <a:endParaRPr sz="900" b="1">
              <a:solidFill>
                <a:schemeClr val="lt1"/>
              </a:solidFill>
              <a:latin typeface="Open Sans"/>
              <a:ea typeface="Open Sans"/>
              <a:cs typeface="Open Sans"/>
              <a:sym typeface="Open Sans"/>
            </a:endParaRPr>
          </a:p>
        </p:txBody>
      </p:sp>
      <p:pic>
        <p:nvPicPr>
          <p:cNvPr id="368" name="Google Shape;368;p30"/>
          <p:cNvPicPr preferRelativeResize="0"/>
          <p:nvPr/>
        </p:nvPicPr>
        <p:blipFill>
          <a:blip r:embed="rId3">
            <a:alphaModFix/>
          </a:blip>
          <a:stretch>
            <a:fillRect/>
          </a:stretch>
        </p:blipFill>
        <p:spPr>
          <a:xfrm>
            <a:off x="5942488" y="2134352"/>
            <a:ext cx="343900" cy="343900"/>
          </a:xfrm>
          <a:prstGeom prst="rect">
            <a:avLst/>
          </a:prstGeom>
          <a:noFill/>
          <a:ln>
            <a:noFill/>
          </a:ln>
        </p:spPr>
      </p:pic>
      <p:sp>
        <p:nvSpPr>
          <p:cNvPr id="369" name="Google Shape;369;p30"/>
          <p:cNvSpPr txBox="1"/>
          <p:nvPr/>
        </p:nvSpPr>
        <p:spPr>
          <a:xfrm>
            <a:off x="1168350" y="3050077"/>
            <a:ext cx="1825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Psychographic data is difficult to obtain, therefor, not conducive to a startups’ environment</a:t>
            </a:r>
            <a:endParaRPr sz="800" b="1">
              <a:solidFill>
                <a:schemeClr val="lt1"/>
              </a:solidFill>
              <a:latin typeface="Open Sans"/>
              <a:ea typeface="Open Sans"/>
              <a:cs typeface="Open Sans"/>
              <a:sym typeface="Open Sans"/>
            </a:endParaRPr>
          </a:p>
        </p:txBody>
      </p:sp>
      <p:sp>
        <p:nvSpPr>
          <p:cNvPr id="370" name="Google Shape;370;p30"/>
          <p:cNvSpPr txBox="1"/>
          <p:nvPr/>
        </p:nvSpPr>
        <p:spPr>
          <a:xfrm>
            <a:off x="3033675" y="3050075"/>
            <a:ext cx="2047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Gen-Z’s commitment to sustainability lags millennials; the perception is that it is costly to shop sustainably (Emmert, 2021)</a:t>
            </a:r>
            <a:endParaRPr sz="800" b="1">
              <a:solidFill>
                <a:schemeClr val="lt1"/>
              </a:solidFill>
              <a:latin typeface="Open Sans"/>
              <a:ea typeface="Open Sans"/>
              <a:cs typeface="Open Sans"/>
              <a:sym typeface="Open Sans"/>
            </a:endParaRPr>
          </a:p>
        </p:txBody>
      </p:sp>
      <p:sp>
        <p:nvSpPr>
          <p:cNvPr id="371" name="Google Shape;371;p30"/>
          <p:cNvSpPr txBox="1"/>
          <p:nvPr/>
        </p:nvSpPr>
        <p:spPr>
          <a:xfrm>
            <a:off x="5120701" y="3111575"/>
            <a:ext cx="1943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Income inequality between rural and urban environments is continuously rising  (Fong 2017)</a:t>
            </a:r>
            <a:endParaRPr sz="800" b="1">
              <a:solidFill>
                <a:schemeClr val="lt1"/>
              </a:solidFill>
              <a:latin typeface="Open Sans"/>
              <a:ea typeface="Open Sans"/>
              <a:cs typeface="Open Sans"/>
              <a:sym typeface="Open Sans"/>
            </a:endParaRPr>
          </a:p>
        </p:txBody>
      </p:sp>
      <p:sp>
        <p:nvSpPr>
          <p:cNvPr id="372" name="Google Shape;372;p30"/>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12</a:t>
            </a:fld>
            <a:endParaRPr>
              <a:latin typeface="Open Sans"/>
              <a:ea typeface="Open Sans"/>
              <a:cs typeface="Open Sans"/>
              <a:sym typeface="Open Sans"/>
            </a:endParaRPr>
          </a:p>
        </p:txBody>
      </p:sp>
      <p:sp>
        <p:nvSpPr>
          <p:cNvPr id="373" name="Google Shape;373;p30"/>
          <p:cNvSpPr/>
          <p:nvPr/>
        </p:nvSpPr>
        <p:spPr>
          <a:xfrm>
            <a:off x="7243176" y="11057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Segment #4</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Urban AB millennials</a:t>
            </a:r>
            <a:endParaRPr>
              <a:solidFill>
                <a:schemeClr val="lt1"/>
              </a:solidFill>
              <a:latin typeface="Open Sans"/>
              <a:ea typeface="Open Sans"/>
              <a:cs typeface="Open Sans"/>
              <a:sym typeface="Open Sans"/>
            </a:endParaRPr>
          </a:p>
        </p:txBody>
      </p:sp>
      <p:cxnSp>
        <p:nvCxnSpPr>
          <p:cNvPr id="374" name="Google Shape;374;p30"/>
          <p:cNvCxnSpPr/>
          <p:nvPr/>
        </p:nvCxnSpPr>
        <p:spPr>
          <a:xfrm>
            <a:off x="7142138" y="1542656"/>
            <a:ext cx="0" cy="2107500"/>
          </a:xfrm>
          <a:prstGeom prst="straightConnector1">
            <a:avLst/>
          </a:prstGeom>
          <a:noFill/>
          <a:ln w="9525" cap="flat" cmpd="sng">
            <a:solidFill>
              <a:srgbClr val="A5A5A5"/>
            </a:solidFill>
            <a:prstDash val="solid"/>
            <a:miter lim="800000"/>
            <a:headEnd type="none" w="sm" len="sm"/>
            <a:tailEnd type="none" w="sm" len="sm"/>
          </a:ln>
        </p:spPr>
      </p:cxnSp>
      <p:sp>
        <p:nvSpPr>
          <p:cNvPr id="375" name="Google Shape;375;p30"/>
          <p:cNvSpPr txBox="1"/>
          <p:nvPr/>
        </p:nvSpPr>
        <p:spPr>
          <a:xfrm>
            <a:off x="7142150" y="3111575"/>
            <a:ext cx="1903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After establishing a BC base, SOUR can expand easily into its neighbouring province</a:t>
            </a:r>
            <a:endParaRPr sz="800" b="1">
              <a:solidFill>
                <a:schemeClr val="lt1"/>
              </a:solidFill>
              <a:latin typeface="Open Sans"/>
              <a:ea typeface="Open Sans"/>
              <a:cs typeface="Open Sans"/>
              <a:sym typeface="Open Sans"/>
            </a:endParaRPr>
          </a:p>
        </p:txBody>
      </p:sp>
      <p:pic>
        <p:nvPicPr>
          <p:cNvPr id="376" name="Google Shape;376;p30"/>
          <p:cNvPicPr preferRelativeResize="0"/>
          <p:nvPr/>
        </p:nvPicPr>
        <p:blipFill>
          <a:blip r:embed="rId3">
            <a:alphaModFix/>
          </a:blip>
          <a:stretch>
            <a:fillRect/>
          </a:stretch>
        </p:blipFill>
        <p:spPr>
          <a:xfrm>
            <a:off x="7921938" y="2134740"/>
            <a:ext cx="343900" cy="343900"/>
          </a:xfrm>
          <a:prstGeom prst="rect">
            <a:avLst/>
          </a:prstGeom>
          <a:noFill/>
          <a:ln>
            <a:noFill/>
          </a:ln>
        </p:spPr>
      </p:pic>
      <p:pic>
        <p:nvPicPr>
          <p:cNvPr id="377" name="Google Shape;377;p30"/>
          <p:cNvPicPr preferRelativeResize="0"/>
          <p:nvPr/>
        </p:nvPicPr>
        <p:blipFill>
          <a:blip r:embed="rId3">
            <a:alphaModFix/>
          </a:blip>
          <a:stretch>
            <a:fillRect/>
          </a:stretch>
        </p:blipFill>
        <p:spPr>
          <a:xfrm>
            <a:off x="5939525" y="1629215"/>
            <a:ext cx="343900" cy="343900"/>
          </a:xfrm>
          <a:prstGeom prst="rect">
            <a:avLst/>
          </a:prstGeom>
          <a:noFill/>
          <a:ln>
            <a:noFill/>
          </a:ln>
        </p:spPr>
      </p:pic>
      <p:pic>
        <p:nvPicPr>
          <p:cNvPr id="378" name="Google Shape;378;p30"/>
          <p:cNvPicPr preferRelativeResize="0"/>
          <p:nvPr/>
        </p:nvPicPr>
        <p:blipFill>
          <a:blip r:embed="rId4">
            <a:alphaModFix/>
          </a:blip>
          <a:stretch>
            <a:fillRect/>
          </a:stretch>
        </p:blipFill>
        <p:spPr>
          <a:xfrm>
            <a:off x="1805519" y="2136805"/>
            <a:ext cx="343900" cy="343900"/>
          </a:xfrm>
          <a:prstGeom prst="rect">
            <a:avLst/>
          </a:prstGeom>
          <a:noFill/>
          <a:ln>
            <a:noFill/>
          </a:ln>
        </p:spPr>
      </p:pic>
      <p:pic>
        <p:nvPicPr>
          <p:cNvPr id="379" name="Google Shape;379;p30"/>
          <p:cNvPicPr preferRelativeResize="0"/>
          <p:nvPr/>
        </p:nvPicPr>
        <p:blipFill>
          <a:blip r:embed="rId5">
            <a:alphaModFix/>
          </a:blip>
          <a:stretch>
            <a:fillRect/>
          </a:stretch>
        </p:blipFill>
        <p:spPr>
          <a:xfrm>
            <a:off x="3928423" y="2683712"/>
            <a:ext cx="280390" cy="280401"/>
          </a:xfrm>
          <a:prstGeom prst="rect">
            <a:avLst/>
          </a:prstGeom>
          <a:noFill/>
          <a:ln>
            <a:noFill/>
          </a:ln>
        </p:spPr>
      </p:pic>
      <p:pic>
        <p:nvPicPr>
          <p:cNvPr id="380" name="Google Shape;380;p30"/>
          <p:cNvPicPr preferRelativeResize="0"/>
          <p:nvPr/>
        </p:nvPicPr>
        <p:blipFill>
          <a:blip r:embed="rId3">
            <a:alphaModFix/>
          </a:blip>
          <a:stretch>
            <a:fillRect/>
          </a:stretch>
        </p:blipFill>
        <p:spPr>
          <a:xfrm>
            <a:off x="3885275" y="1630265"/>
            <a:ext cx="343900" cy="343900"/>
          </a:xfrm>
          <a:prstGeom prst="rect">
            <a:avLst/>
          </a:prstGeom>
          <a:noFill/>
          <a:ln>
            <a:noFill/>
          </a:ln>
        </p:spPr>
      </p:pic>
      <p:pic>
        <p:nvPicPr>
          <p:cNvPr id="381" name="Google Shape;381;p30"/>
          <p:cNvPicPr preferRelativeResize="0"/>
          <p:nvPr/>
        </p:nvPicPr>
        <p:blipFill>
          <a:blip r:embed="rId4">
            <a:alphaModFix/>
          </a:blip>
          <a:stretch>
            <a:fillRect/>
          </a:stretch>
        </p:blipFill>
        <p:spPr>
          <a:xfrm>
            <a:off x="7921957" y="1629230"/>
            <a:ext cx="343900" cy="343900"/>
          </a:xfrm>
          <a:prstGeom prst="rect">
            <a:avLst/>
          </a:prstGeom>
          <a:noFill/>
          <a:ln>
            <a:noFill/>
          </a:ln>
        </p:spPr>
      </p:pic>
      <p:sp>
        <p:nvSpPr>
          <p:cNvPr id="382" name="Google Shape;382;p30"/>
          <p:cNvSpPr txBox="1"/>
          <p:nvPr/>
        </p:nvSpPr>
        <p:spPr>
          <a:xfrm>
            <a:off x="4283825" y="1770150"/>
            <a:ext cx="79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*BC-based</a:t>
            </a:r>
            <a:endParaRPr sz="800" b="1">
              <a:latin typeface="Open Sans"/>
              <a:ea typeface="Open Sans"/>
              <a:cs typeface="Open Sans"/>
              <a:sym typeface="Open Sans"/>
            </a:endParaRPr>
          </a:p>
        </p:txBody>
      </p:sp>
      <p:sp>
        <p:nvSpPr>
          <p:cNvPr id="383" name="Google Shape;383;p30"/>
          <p:cNvSpPr txBox="1"/>
          <p:nvPr/>
        </p:nvSpPr>
        <p:spPr>
          <a:xfrm>
            <a:off x="6314225" y="1788650"/>
            <a:ext cx="79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*BC-based</a:t>
            </a:r>
            <a:endParaRPr sz="800" b="1">
              <a:latin typeface="Open Sans"/>
              <a:ea typeface="Open Sans"/>
              <a:cs typeface="Open Sans"/>
              <a:sym typeface="Open Sans"/>
            </a:endParaRPr>
          </a:p>
        </p:txBody>
      </p:sp>
      <p:pic>
        <p:nvPicPr>
          <p:cNvPr id="384" name="Google Shape;384;p30"/>
          <p:cNvPicPr preferRelativeResize="0"/>
          <p:nvPr/>
        </p:nvPicPr>
        <p:blipFill>
          <a:blip r:embed="rId5">
            <a:alphaModFix/>
          </a:blip>
          <a:stretch>
            <a:fillRect/>
          </a:stretch>
        </p:blipFill>
        <p:spPr>
          <a:xfrm>
            <a:off x="1837273" y="2671999"/>
            <a:ext cx="280390" cy="280401"/>
          </a:xfrm>
          <a:prstGeom prst="rect">
            <a:avLst/>
          </a:prstGeom>
          <a:noFill/>
          <a:ln>
            <a:noFill/>
          </a:ln>
        </p:spPr>
      </p:pic>
      <p:pic>
        <p:nvPicPr>
          <p:cNvPr id="385" name="Google Shape;385;p30"/>
          <p:cNvPicPr preferRelativeResize="0"/>
          <p:nvPr/>
        </p:nvPicPr>
        <p:blipFill>
          <a:blip r:embed="rId3">
            <a:alphaModFix/>
          </a:blip>
          <a:stretch>
            <a:fillRect/>
          </a:stretch>
        </p:blipFill>
        <p:spPr>
          <a:xfrm>
            <a:off x="5939513" y="2670027"/>
            <a:ext cx="343900" cy="343900"/>
          </a:xfrm>
          <a:prstGeom prst="rect">
            <a:avLst/>
          </a:prstGeom>
          <a:noFill/>
          <a:ln>
            <a:noFill/>
          </a:ln>
        </p:spPr>
      </p:pic>
      <p:pic>
        <p:nvPicPr>
          <p:cNvPr id="386" name="Google Shape;386;p30"/>
          <p:cNvPicPr preferRelativeResize="0"/>
          <p:nvPr/>
        </p:nvPicPr>
        <p:blipFill>
          <a:blip r:embed="rId3">
            <a:alphaModFix/>
          </a:blip>
          <a:stretch>
            <a:fillRect/>
          </a:stretch>
        </p:blipFill>
        <p:spPr>
          <a:xfrm>
            <a:off x="7921938" y="2660652"/>
            <a:ext cx="343900" cy="343900"/>
          </a:xfrm>
          <a:prstGeom prst="rect">
            <a:avLst/>
          </a:prstGeom>
          <a:noFill/>
          <a:ln>
            <a:noFill/>
          </a:ln>
        </p:spPr>
      </p:pic>
      <p:sp>
        <p:nvSpPr>
          <p:cNvPr id="387" name="Google Shape;387;p30"/>
          <p:cNvSpPr txBox="1"/>
          <p:nvPr/>
        </p:nvSpPr>
        <p:spPr>
          <a:xfrm>
            <a:off x="2244175" y="2683700"/>
            <a:ext cx="7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*data cost is high</a:t>
            </a:r>
            <a:endParaRPr sz="800" b="1">
              <a:latin typeface="Open Sans"/>
              <a:ea typeface="Open Sans"/>
              <a:cs typeface="Open Sans"/>
              <a:sym typeface="Open Sans"/>
            </a:endParaRPr>
          </a:p>
        </p:txBody>
      </p:sp>
      <p:sp>
        <p:nvSpPr>
          <p:cNvPr id="388" name="Google Shape;388;p30"/>
          <p:cNvSpPr txBox="1"/>
          <p:nvPr/>
        </p:nvSpPr>
        <p:spPr>
          <a:xfrm>
            <a:off x="4323600" y="2683700"/>
            <a:ext cx="797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Open Sans"/>
                <a:ea typeface="Open Sans"/>
                <a:cs typeface="Open Sans"/>
                <a:sym typeface="Open Sans"/>
              </a:rPr>
              <a:t>*data cost is high</a:t>
            </a:r>
            <a:endParaRPr sz="800" b="1">
              <a:latin typeface="Open Sans"/>
              <a:ea typeface="Open Sans"/>
              <a:cs typeface="Open Sans"/>
              <a:sym typeface="Open Sans"/>
            </a:endParaRPr>
          </a:p>
        </p:txBody>
      </p:sp>
      <p:pic>
        <p:nvPicPr>
          <p:cNvPr id="389" name="Google Shape;389;p30"/>
          <p:cNvPicPr preferRelativeResize="0"/>
          <p:nvPr/>
        </p:nvPicPr>
        <p:blipFill>
          <a:blip r:embed="rId4">
            <a:alphaModFix/>
          </a:blip>
          <a:stretch>
            <a:fillRect/>
          </a:stretch>
        </p:blipFill>
        <p:spPr>
          <a:xfrm>
            <a:off x="3885282" y="2112380"/>
            <a:ext cx="343900" cy="343900"/>
          </a:xfrm>
          <a:prstGeom prst="rect">
            <a:avLst/>
          </a:prstGeom>
          <a:noFill/>
          <a:ln>
            <a:noFill/>
          </a:ln>
        </p:spPr>
      </p:pic>
      <p:pic>
        <p:nvPicPr>
          <p:cNvPr id="390" name="Google Shape;390;p30"/>
          <p:cNvPicPr preferRelativeResize="0"/>
          <p:nvPr/>
        </p:nvPicPr>
        <p:blipFill>
          <a:blip r:embed="rId4">
            <a:alphaModFix/>
          </a:blip>
          <a:stretch>
            <a:fillRect/>
          </a:stretch>
        </p:blipFill>
        <p:spPr>
          <a:xfrm>
            <a:off x="1805532" y="1630280"/>
            <a:ext cx="343900" cy="343900"/>
          </a:xfrm>
          <a:prstGeom prst="rect">
            <a:avLst/>
          </a:prstGeom>
          <a:noFill/>
          <a:ln>
            <a:noFill/>
          </a:ln>
        </p:spPr>
      </p:pic>
      <p:sp>
        <p:nvSpPr>
          <p:cNvPr id="391" name="Google Shape;391;p30"/>
          <p:cNvSpPr/>
          <p:nvPr/>
        </p:nvSpPr>
        <p:spPr>
          <a:xfrm>
            <a:off x="5080800" y="1029325"/>
            <a:ext cx="2061600" cy="2630400"/>
          </a:xfrm>
          <a:prstGeom prst="rect">
            <a:avLst/>
          </a:prstGeom>
          <a:noFill/>
          <a:ln w="19050" cap="flat" cmpd="sng">
            <a:solidFill>
              <a:srgbClr val="DBB88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sz="1200">
              <a:latin typeface="Source Sans Pro"/>
              <a:ea typeface="Source Sans Pro"/>
              <a:cs typeface="Source Sans Pro"/>
              <a:sym typeface="Source Sans Pro"/>
            </a:endParaRPr>
          </a:p>
        </p:txBody>
      </p:sp>
      <p:sp>
        <p:nvSpPr>
          <p:cNvPr id="392" name="Google Shape;392;p30"/>
          <p:cNvSpPr/>
          <p:nvPr/>
        </p:nvSpPr>
        <p:spPr>
          <a:xfrm>
            <a:off x="5122125" y="1101150"/>
            <a:ext cx="1978800" cy="2542200"/>
          </a:xfrm>
          <a:prstGeom prst="rect">
            <a:avLst/>
          </a:prstGeom>
          <a:solidFill>
            <a:srgbClr val="FFFFFF">
              <a:alpha val="888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a:solidFill>
                  <a:srgbClr val="DBB88F"/>
                </a:solidFill>
                <a:latin typeface="Open Sans"/>
                <a:ea typeface="Open Sans"/>
                <a:cs typeface="Open Sans"/>
                <a:sym typeface="Open Sans"/>
              </a:rPr>
              <a:t>1</a:t>
            </a:r>
            <a:endParaRPr sz="7000" b="1">
              <a:solidFill>
                <a:srgbClr val="DBB88F"/>
              </a:solidFill>
              <a:latin typeface="Open Sans"/>
              <a:ea typeface="Open Sans"/>
              <a:cs typeface="Open Sans"/>
              <a:sym typeface="Open Sans"/>
            </a:endParaRPr>
          </a:p>
        </p:txBody>
      </p:sp>
      <p:sp>
        <p:nvSpPr>
          <p:cNvPr id="393" name="Google Shape;393;p30"/>
          <p:cNvSpPr/>
          <p:nvPr/>
        </p:nvSpPr>
        <p:spPr>
          <a:xfrm>
            <a:off x="7172975" y="1035150"/>
            <a:ext cx="1943400" cy="2630400"/>
          </a:xfrm>
          <a:prstGeom prst="rect">
            <a:avLst/>
          </a:prstGeom>
          <a:noFill/>
          <a:ln w="19050" cap="flat" cmpd="sng">
            <a:solidFill>
              <a:srgbClr val="AFBED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Source Sans Pro"/>
              <a:ea typeface="Source Sans Pro"/>
              <a:cs typeface="Source Sans Pro"/>
              <a:sym typeface="Source Sans Pro"/>
            </a:endParaRPr>
          </a:p>
        </p:txBody>
      </p:sp>
      <p:sp>
        <p:nvSpPr>
          <p:cNvPr id="394" name="Google Shape;394;p30"/>
          <p:cNvSpPr/>
          <p:nvPr/>
        </p:nvSpPr>
        <p:spPr>
          <a:xfrm>
            <a:off x="7211825" y="1059800"/>
            <a:ext cx="1865400" cy="2582400"/>
          </a:xfrm>
          <a:prstGeom prst="rect">
            <a:avLst/>
          </a:prstGeom>
          <a:solidFill>
            <a:srgbClr val="FFFFFF">
              <a:alpha val="888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a:solidFill>
                  <a:srgbClr val="AFBED1"/>
                </a:solidFill>
                <a:latin typeface="Open Sans"/>
                <a:ea typeface="Open Sans"/>
                <a:cs typeface="Open Sans"/>
                <a:sym typeface="Open Sans"/>
              </a:rPr>
              <a:t>2</a:t>
            </a:r>
            <a:endParaRPr sz="7000" b="1">
              <a:solidFill>
                <a:srgbClr val="AFBED1"/>
              </a:solidFill>
              <a:latin typeface="Open Sans"/>
              <a:ea typeface="Open Sans"/>
              <a:cs typeface="Open Sans"/>
              <a:sym typeface="Open Sans"/>
            </a:endParaRPr>
          </a:p>
        </p:txBody>
      </p:sp>
      <p:sp>
        <p:nvSpPr>
          <p:cNvPr id="395" name="Google Shape;395;p30"/>
          <p:cNvSpPr/>
          <p:nvPr/>
        </p:nvSpPr>
        <p:spPr>
          <a:xfrm>
            <a:off x="101275" y="3819775"/>
            <a:ext cx="8949000" cy="756300"/>
          </a:xfrm>
          <a:prstGeom prst="rect">
            <a:avLst/>
          </a:prstGeom>
          <a:solidFill>
            <a:srgbClr val="FACC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Open Sans"/>
                <a:ea typeface="Open Sans"/>
                <a:cs typeface="Open Sans"/>
                <a:sym typeface="Open Sans"/>
              </a:rPr>
              <a:t>Key insight: In order to best align with SOUR’s internal strengths (core competencies), we should prioritize targeting the urban BC millennial segment and also target the the urban Alberta millennial segment</a:t>
            </a:r>
            <a:endParaRPr sz="1300" b="1">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1D1"/>
        </a:solidFill>
        <a:effectLst/>
      </p:bgPr>
    </p:bg>
    <p:spTree>
      <p:nvGrpSpPr>
        <p:cNvPr id="1" name="Shape 399"/>
        <p:cNvGrpSpPr/>
        <p:nvPr/>
      </p:nvGrpSpPr>
      <p:grpSpPr>
        <a:xfrm>
          <a:off x="0" y="0"/>
          <a:ext cx="0" cy="0"/>
          <a:chOff x="0" y="0"/>
          <a:chExt cx="0" cy="0"/>
        </a:xfrm>
      </p:grpSpPr>
      <p:sp>
        <p:nvSpPr>
          <p:cNvPr id="400" name="Google Shape;400;p31"/>
          <p:cNvSpPr txBox="1"/>
          <p:nvPr/>
        </p:nvSpPr>
        <p:spPr>
          <a:xfrm>
            <a:off x="197575" y="363000"/>
            <a:ext cx="4169700" cy="441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100">
                <a:solidFill>
                  <a:schemeClr val="dk1"/>
                </a:solidFill>
                <a:latin typeface="Open Sans"/>
                <a:ea typeface="Open Sans"/>
                <a:cs typeface="Open Sans"/>
                <a:sym typeface="Open Sans"/>
              </a:rPr>
              <a:t>By analyzing the data above we can make insights towards where we should target our consumers by province. With 20% of British Columbians stating their favourite drink is </a:t>
            </a:r>
            <a:r>
              <a:rPr lang="en" sz="1100" b="1">
                <a:solidFill>
                  <a:schemeClr val="dk1"/>
                </a:solidFill>
                <a:latin typeface="Open Sans"/>
                <a:ea typeface="Open Sans"/>
                <a:cs typeface="Open Sans"/>
                <a:sym typeface="Open Sans"/>
              </a:rPr>
              <a:t>whiskey</a:t>
            </a:r>
            <a:r>
              <a:rPr lang="en" sz="1100">
                <a:solidFill>
                  <a:schemeClr val="dk1"/>
                </a:solidFill>
                <a:latin typeface="Open Sans"/>
                <a:ea typeface="Open Sans"/>
                <a:cs typeface="Open Sans"/>
                <a:sym typeface="Open Sans"/>
              </a:rPr>
              <a:t>, this </a:t>
            </a:r>
            <a:r>
              <a:rPr lang="en" sz="1100" i="1">
                <a:solidFill>
                  <a:schemeClr val="dk1"/>
                </a:solidFill>
                <a:latin typeface="Open Sans"/>
                <a:ea typeface="Open Sans"/>
                <a:cs typeface="Open Sans"/>
                <a:sym typeface="Open Sans"/>
              </a:rPr>
              <a:t>is the largest market</a:t>
            </a:r>
            <a:r>
              <a:rPr lang="en" sz="1100">
                <a:solidFill>
                  <a:schemeClr val="dk1"/>
                </a:solidFill>
                <a:latin typeface="Open Sans"/>
                <a:ea typeface="Open Sans"/>
                <a:cs typeface="Open Sans"/>
                <a:sym typeface="Open Sans"/>
              </a:rPr>
              <a:t>. At 10% for Alberta, Western Canada will provide us with the most consumers compared to Eastern Canada. The most likely </a:t>
            </a:r>
            <a:r>
              <a:rPr lang="en" sz="1100" i="1">
                <a:solidFill>
                  <a:schemeClr val="dk1"/>
                </a:solidFill>
                <a:latin typeface="Open Sans"/>
                <a:ea typeface="Open Sans"/>
                <a:cs typeface="Open Sans"/>
                <a:sym typeface="Open Sans"/>
              </a:rPr>
              <a:t>venue</a:t>
            </a:r>
            <a:r>
              <a:rPr lang="en" sz="1100">
                <a:solidFill>
                  <a:schemeClr val="dk1"/>
                </a:solidFill>
                <a:latin typeface="Open Sans"/>
                <a:ea typeface="Open Sans"/>
                <a:cs typeface="Open Sans"/>
                <a:sym typeface="Open Sans"/>
              </a:rPr>
              <a:t> for Canadians to consume alcohol is at their </a:t>
            </a:r>
            <a:r>
              <a:rPr lang="en" sz="1100" b="1">
                <a:solidFill>
                  <a:schemeClr val="dk1"/>
                </a:solidFill>
                <a:latin typeface="Open Sans"/>
                <a:ea typeface="Open Sans"/>
                <a:cs typeface="Open Sans"/>
                <a:sym typeface="Open Sans"/>
              </a:rPr>
              <a:t>own home</a:t>
            </a:r>
            <a:r>
              <a:rPr lang="en" sz="1100">
                <a:solidFill>
                  <a:schemeClr val="dk1"/>
                </a:solidFill>
                <a:latin typeface="Open Sans"/>
                <a:ea typeface="Open Sans"/>
                <a:cs typeface="Open Sans"/>
                <a:sym typeface="Open Sans"/>
              </a:rPr>
              <a:t> or a friends. Since our product comes prepackaged and is designed to be enjoyed at home, targeting consumers who are looking for a premade cocktail to enjoy in the comfort of their own homes is a message we need to convey to our audience. Through targeting the urban millennial demographic within BC and Alberta, we are effectively meeting our psychographic and behavioural criteria, all while remaining within the constraints of our startup model. This marketing model leaves room to expand across the country as the business grows.</a:t>
            </a:r>
            <a:endParaRPr sz="1100">
              <a:solidFill>
                <a:schemeClr val="dk1"/>
              </a:solidFill>
              <a:latin typeface="Open Sans"/>
              <a:ea typeface="Open Sans"/>
              <a:cs typeface="Open Sans"/>
              <a:sym typeface="Open Sans"/>
            </a:endParaRPr>
          </a:p>
        </p:txBody>
      </p:sp>
      <p:sp>
        <p:nvSpPr>
          <p:cNvPr id="401" name="Google Shape;401;p31"/>
          <p:cNvSpPr txBox="1"/>
          <p:nvPr/>
        </p:nvSpPr>
        <p:spPr>
          <a:xfrm>
            <a:off x="5543300" y="20897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402" name="Google Shape;402;p31"/>
          <p:cNvSpPr txBox="1"/>
          <p:nvPr/>
        </p:nvSpPr>
        <p:spPr>
          <a:xfrm rot="-269">
            <a:off x="4955232" y="3316297"/>
            <a:ext cx="3833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sz="2200" b="1">
              <a:solidFill>
                <a:schemeClr val="dk1"/>
              </a:solidFill>
              <a:latin typeface="Bebas Neue"/>
              <a:ea typeface="Bebas Neue"/>
              <a:cs typeface="Bebas Neue"/>
              <a:sym typeface="Bebas Neue"/>
            </a:endParaRPr>
          </a:p>
        </p:txBody>
      </p:sp>
      <p:sp>
        <p:nvSpPr>
          <p:cNvPr id="403" name="Google Shape;403;p31"/>
          <p:cNvSpPr txBox="1"/>
          <p:nvPr/>
        </p:nvSpPr>
        <p:spPr>
          <a:xfrm>
            <a:off x="4748525" y="1294200"/>
            <a:ext cx="4246500" cy="25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400" b="1">
                <a:latin typeface="Bebas Neue"/>
                <a:ea typeface="Bebas Neue"/>
                <a:cs typeface="Bebas Neue"/>
                <a:sym typeface="Bebas Neue"/>
              </a:rPr>
              <a:t>SOUR</a:t>
            </a:r>
            <a:endParaRPr sz="15400" b="1">
              <a:latin typeface="Bebas Neue"/>
              <a:ea typeface="Bebas Neue"/>
              <a:cs typeface="Bebas Neue"/>
              <a:sym typeface="Bebas Neue"/>
            </a:endParaRPr>
          </a:p>
        </p:txBody>
      </p:sp>
      <p:pic>
        <p:nvPicPr>
          <p:cNvPr id="404" name="Google Shape;404;p31"/>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408"/>
        <p:cNvGrpSpPr/>
        <p:nvPr/>
      </p:nvGrpSpPr>
      <p:grpSpPr>
        <a:xfrm>
          <a:off x="0" y="0"/>
          <a:ext cx="0" cy="0"/>
          <a:chOff x="0" y="0"/>
          <a:chExt cx="0" cy="0"/>
        </a:xfrm>
      </p:grpSpPr>
      <p:sp>
        <p:nvSpPr>
          <p:cNvPr id="409" name="Google Shape;409;p32"/>
          <p:cNvSpPr txBox="1"/>
          <p:nvPr/>
        </p:nvSpPr>
        <p:spPr>
          <a:xfrm rot="-254">
            <a:off x="2544757" y="2176191"/>
            <a:ext cx="4054500" cy="7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dk1"/>
                </a:solidFill>
                <a:latin typeface="Bebas Neue"/>
                <a:ea typeface="Bebas Neue"/>
                <a:cs typeface="Bebas Neue"/>
                <a:sym typeface="Bebas Neue"/>
              </a:rPr>
              <a:t>Targeting</a:t>
            </a:r>
            <a:endParaRPr sz="6000" b="1">
              <a:solidFill>
                <a:schemeClr val="dk1"/>
              </a:solidFill>
              <a:latin typeface="Bebas Neue"/>
              <a:ea typeface="Bebas Neue"/>
              <a:cs typeface="Bebas Neue"/>
              <a:sym typeface="Bebas Neue"/>
            </a:endParaRPr>
          </a:p>
        </p:txBody>
      </p:sp>
      <p:pic>
        <p:nvPicPr>
          <p:cNvPr id="410" name="Google Shape;410;p32"/>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3"/>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416" name="Google Shape;416;p33"/>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Open Sans"/>
                <a:ea typeface="Open Sans"/>
                <a:cs typeface="Open Sans"/>
                <a:sym typeface="Open Sans"/>
              </a:rPr>
              <a:t>Finding the right target strategy </a:t>
            </a:r>
            <a:endParaRPr>
              <a:latin typeface="Open Sans"/>
              <a:ea typeface="Open Sans"/>
              <a:cs typeface="Open Sans"/>
              <a:sym typeface="Open Sans"/>
            </a:endParaRPr>
          </a:p>
        </p:txBody>
      </p:sp>
      <p:sp>
        <p:nvSpPr>
          <p:cNvPr id="417" name="Google Shape;417;p33"/>
          <p:cNvSpPr/>
          <p:nvPr/>
        </p:nvSpPr>
        <p:spPr>
          <a:xfrm>
            <a:off x="88909" y="3511325"/>
            <a:ext cx="8970300" cy="516600"/>
          </a:xfrm>
          <a:prstGeom prst="rect">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33"/>
          <p:cNvSpPr/>
          <p:nvPr/>
        </p:nvSpPr>
        <p:spPr>
          <a:xfrm>
            <a:off x="88909" y="2994571"/>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79962" y="1960825"/>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33"/>
          <p:cNvCxnSpPr/>
          <p:nvPr/>
        </p:nvCxnSpPr>
        <p:spPr>
          <a:xfrm>
            <a:off x="1128513" y="1457100"/>
            <a:ext cx="0" cy="2565900"/>
          </a:xfrm>
          <a:prstGeom prst="straightConnector1">
            <a:avLst/>
          </a:prstGeom>
          <a:noFill/>
          <a:ln w="9525" cap="flat" cmpd="sng">
            <a:solidFill>
              <a:srgbClr val="828A95"/>
            </a:solidFill>
            <a:prstDash val="dot"/>
            <a:round/>
            <a:headEnd type="none" w="med" len="med"/>
            <a:tailEnd type="none" w="med" len="med"/>
          </a:ln>
        </p:spPr>
      </p:cxnSp>
      <p:sp>
        <p:nvSpPr>
          <p:cNvPr id="421" name="Google Shape;421;p33"/>
          <p:cNvSpPr/>
          <p:nvPr/>
        </p:nvSpPr>
        <p:spPr>
          <a:xfrm>
            <a:off x="1103775" y="10316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Undifferentiated</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sp>
        <p:nvSpPr>
          <p:cNvPr id="422" name="Google Shape;422;p33"/>
          <p:cNvSpPr/>
          <p:nvPr/>
        </p:nvSpPr>
        <p:spPr>
          <a:xfrm>
            <a:off x="3140419" y="10316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chemeClr val="lt1"/>
                </a:solidFill>
                <a:latin typeface="Open Sans"/>
                <a:ea typeface="Open Sans"/>
                <a:cs typeface="Open Sans"/>
                <a:sym typeface="Open Sans"/>
              </a:rPr>
              <a:t>Differentiated</a:t>
            </a:r>
            <a:endParaRPr b="1">
              <a:solidFill>
                <a:schemeClr val="lt1"/>
              </a:solidFill>
              <a:latin typeface="Open Sans"/>
              <a:ea typeface="Open Sans"/>
              <a:cs typeface="Open Sans"/>
              <a:sym typeface="Open Sans"/>
            </a:endParaRPr>
          </a:p>
          <a:p>
            <a:pPr marL="0" lvl="0" indent="0" algn="ctr" rtl="0">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Targeting</a:t>
            </a:r>
            <a:endParaRPr sz="1000">
              <a:solidFill>
                <a:schemeClr val="lt1"/>
              </a:solidFill>
              <a:latin typeface="Open Sans"/>
              <a:ea typeface="Open Sans"/>
              <a:cs typeface="Open Sans"/>
              <a:sym typeface="Open Sans"/>
            </a:endParaRPr>
          </a:p>
        </p:txBody>
      </p:sp>
      <p:sp>
        <p:nvSpPr>
          <p:cNvPr id="423" name="Google Shape;423;p33"/>
          <p:cNvSpPr/>
          <p:nvPr/>
        </p:nvSpPr>
        <p:spPr>
          <a:xfrm>
            <a:off x="5191802" y="10295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Concentrated</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424" name="Google Shape;424;p33"/>
          <p:cNvCxnSpPr/>
          <p:nvPr/>
        </p:nvCxnSpPr>
        <p:spPr>
          <a:xfrm>
            <a:off x="3033663" y="1461756"/>
            <a:ext cx="0" cy="2556600"/>
          </a:xfrm>
          <a:prstGeom prst="straightConnector1">
            <a:avLst/>
          </a:prstGeom>
          <a:noFill/>
          <a:ln w="9525" cap="flat" cmpd="sng">
            <a:solidFill>
              <a:srgbClr val="A5A5A5"/>
            </a:solidFill>
            <a:prstDash val="solid"/>
            <a:miter lim="800000"/>
            <a:headEnd type="none" w="sm" len="sm"/>
            <a:tailEnd type="none" w="sm" len="sm"/>
          </a:ln>
        </p:spPr>
      </p:cxnSp>
      <p:cxnSp>
        <p:nvCxnSpPr>
          <p:cNvPr id="425" name="Google Shape;425;p33"/>
          <p:cNvCxnSpPr/>
          <p:nvPr/>
        </p:nvCxnSpPr>
        <p:spPr>
          <a:xfrm>
            <a:off x="5080788" y="1466456"/>
            <a:ext cx="0" cy="2556600"/>
          </a:xfrm>
          <a:prstGeom prst="straightConnector1">
            <a:avLst/>
          </a:prstGeom>
          <a:noFill/>
          <a:ln w="9525" cap="flat" cmpd="sng">
            <a:solidFill>
              <a:srgbClr val="A5A5A5"/>
            </a:solidFill>
            <a:prstDash val="solid"/>
            <a:miter lim="800000"/>
            <a:headEnd type="none" w="sm" len="sm"/>
            <a:tailEnd type="none" w="sm" len="sm"/>
          </a:ln>
        </p:spPr>
      </p:cxnSp>
      <p:sp>
        <p:nvSpPr>
          <p:cNvPr id="426" name="Google Shape;426;p33"/>
          <p:cNvSpPr txBox="1"/>
          <p:nvPr/>
        </p:nvSpPr>
        <p:spPr>
          <a:xfrm>
            <a:off x="79972" y="1527575"/>
            <a:ext cx="1023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Cost Efficiency</a:t>
            </a:r>
            <a:endParaRPr sz="900" b="1">
              <a:latin typeface="Open Sans"/>
              <a:ea typeface="Open Sans"/>
              <a:cs typeface="Open Sans"/>
              <a:sym typeface="Open Sans"/>
            </a:endParaRPr>
          </a:p>
        </p:txBody>
      </p:sp>
      <p:sp>
        <p:nvSpPr>
          <p:cNvPr id="427" name="Google Shape;427;p33"/>
          <p:cNvSpPr txBox="1"/>
          <p:nvPr/>
        </p:nvSpPr>
        <p:spPr>
          <a:xfrm>
            <a:off x="101263" y="1965713"/>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Reachable Audience</a:t>
            </a:r>
            <a:endParaRPr sz="900" b="1">
              <a:latin typeface="Open Sans"/>
              <a:ea typeface="Open Sans"/>
              <a:cs typeface="Open Sans"/>
              <a:sym typeface="Open Sans"/>
            </a:endParaRPr>
          </a:p>
        </p:txBody>
      </p:sp>
      <p:sp>
        <p:nvSpPr>
          <p:cNvPr id="428" name="Google Shape;428;p33"/>
          <p:cNvSpPr txBox="1"/>
          <p:nvPr/>
        </p:nvSpPr>
        <p:spPr>
          <a:xfrm>
            <a:off x="80013" y="249712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Receptiveness</a:t>
            </a:r>
            <a:endParaRPr sz="900" b="1">
              <a:latin typeface="Open Sans"/>
              <a:ea typeface="Open Sans"/>
              <a:cs typeface="Open Sans"/>
              <a:sym typeface="Open Sans"/>
            </a:endParaRPr>
          </a:p>
          <a:p>
            <a:pPr marL="0" lvl="0" indent="0" algn="l" rtl="0">
              <a:spcBef>
                <a:spcPts val="0"/>
              </a:spcBef>
              <a:spcAft>
                <a:spcPts val="0"/>
              </a:spcAft>
              <a:buNone/>
            </a:pPr>
            <a:r>
              <a:rPr lang="en" sz="900" b="1">
                <a:latin typeface="Open Sans"/>
                <a:ea typeface="Open Sans"/>
                <a:cs typeface="Open Sans"/>
                <a:sym typeface="Open Sans"/>
              </a:rPr>
              <a:t>To Message</a:t>
            </a:r>
            <a:endParaRPr sz="900" b="1">
              <a:latin typeface="Open Sans"/>
              <a:ea typeface="Open Sans"/>
              <a:cs typeface="Open Sans"/>
              <a:sym typeface="Open Sans"/>
            </a:endParaRPr>
          </a:p>
        </p:txBody>
      </p:sp>
      <p:sp>
        <p:nvSpPr>
          <p:cNvPr id="429" name="Google Shape;429;p33"/>
          <p:cNvSpPr txBox="1"/>
          <p:nvPr/>
        </p:nvSpPr>
        <p:spPr>
          <a:xfrm>
            <a:off x="80013" y="302339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Targets Multiple Segments</a:t>
            </a:r>
            <a:endParaRPr sz="900" b="1">
              <a:latin typeface="Open Sans"/>
              <a:ea typeface="Open Sans"/>
              <a:cs typeface="Open Sans"/>
              <a:sym typeface="Open Sans"/>
            </a:endParaRPr>
          </a:p>
        </p:txBody>
      </p:sp>
      <p:sp>
        <p:nvSpPr>
          <p:cNvPr id="430" name="Google Shape;430;p33"/>
          <p:cNvSpPr txBox="1"/>
          <p:nvPr/>
        </p:nvSpPr>
        <p:spPr>
          <a:xfrm>
            <a:off x="101263" y="353877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latin typeface="Open Sans"/>
                <a:ea typeface="Open Sans"/>
                <a:cs typeface="Open Sans"/>
                <a:sym typeface="Open Sans"/>
              </a:rPr>
              <a:t>Additional</a:t>
            </a:r>
            <a:endParaRPr sz="900" b="1">
              <a:solidFill>
                <a:schemeClr val="lt1"/>
              </a:solidFill>
              <a:latin typeface="Open Sans"/>
              <a:ea typeface="Open Sans"/>
              <a:cs typeface="Open Sans"/>
              <a:sym typeface="Open Sans"/>
            </a:endParaRPr>
          </a:p>
          <a:p>
            <a:pPr marL="0" lvl="0" indent="0" algn="l" rtl="0">
              <a:spcBef>
                <a:spcPts val="0"/>
              </a:spcBef>
              <a:spcAft>
                <a:spcPts val="0"/>
              </a:spcAft>
              <a:buNone/>
            </a:pPr>
            <a:r>
              <a:rPr lang="en" sz="900" b="1">
                <a:solidFill>
                  <a:schemeClr val="lt1"/>
                </a:solidFill>
                <a:latin typeface="Open Sans"/>
                <a:ea typeface="Open Sans"/>
                <a:cs typeface="Open Sans"/>
                <a:sym typeface="Open Sans"/>
              </a:rPr>
              <a:t>Insights</a:t>
            </a:r>
            <a:endParaRPr sz="900" b="1">
              <a:solidFill>
                <a:schemeClr val="lt1"/>
              </a:solidFill>
              <a:latin typeface="Open Sans"/>
              <a:ea typeface="Open Sans"/>
              <a:cs typeface="Open Sans"/>
              <a:sym typeface="Open Sans"/>
            </a:endParaRPr>
          </a:p>
        </p:txBody>
      </p:sp>
      <p:pic>
        <p:nvPicPr>
          <p:cNvPr id="431" name="Google Shape;431;p33"/>
          <p:cNvPicPr preferRelativeResize="0"/>
          <p:nvPr/>
        </p:nvPicPr>
        <p:blipFill>
          <a:blip r:embed="rId3">
            <a:alphaModFix/>
          </a:blip>
          <a:stretch>
            <a:fillRect/>
          </a:stretch>
        </p:blipFill>
        <p:spPr>
          <a:xfrm>
            <a:off x="1840165" y="3098994"/>
            <a:ext cx="343900" cy="343900"/>
          </a:xfrm>
          <a:prstGeom prst="rect">
            <a:avLst/>
          </a:prstGeom>
          <a:noFill/>
          <a:ln>
            <a:noFill/>
          </a:ln>
        </p:spPr>
      </p:pic>
      <p:pic>
        <p:nvPicPr>
          <p:cNvPr id="432" name="Google Shape;432;p33"/>
          <p:cNvPicPr preferRelativeResize="0"/>
          <p:nvPr/>
        </p:nvPicPr>
        <p:blipFill>
          <a:blip r:embed="rId3">
            <a:alphaModFix/>
          </a:blip>
          <a:stretch>
            <a:fillRect/>
          </a:stretch>
        </p:blipFill>
        <p:spPr>
          <a:xfrm>
            <a:off x="3887300" y="2590927"/>
            <a:ext cx="343900" cy="343900"/>
          </a:xfrm>
          <a:prstGeom prst="rect">
            <a:avLst/>
          </a:prstGeom>
          <a:noFill/>
          <a:ln>
            <a:noFill/>
          </a:ln>
        </p:spPr>
      </p:pic>
      <p:pic>
        <p:nvPicPr>
          <p:cNvPr id="433" name="Google Shape;433;p33"/>
          <p:cNvPicPr preferRelativeResize="0"/>
          <p:nvPr/>
        </p:nvPicPr>
        <p:blipFill>
          <a:blip r:embed="rId3">
            <a:alphaModFix/>
          </a:blip>
          <a:stretch>
            <a:fillRect/>
          </a:stretch>
        </p:blipFill>
        <p:spPr>
          <a:xfrm>
            <a:off x="5941375" y="2586015"/>
            <a:ext cx="343900" cy="343900"/>
          </a:xfrm>
          <a:prstGeom prst="rect">
            <a:avLst/>
          </a:prstGeom>
          <a:noFill/>
          <a:ln>
            <a:noFill/>
          </a:ln>
        </p:spPr>
      </p:pic>
      <p:pic>
        <p:nvPicPr>
          <p:cNvPr id="434" name="Google Shape;434;p33"/>
          <p:cNvPicPr preferRelativeResize="0"/>
          <p:nvPr/>
        </p:nvPicPr>
        <p:blipFill>
          <a:blip r:embed="rId3">
            <a:alphaModFix/>
          </a:blip>
          <a:stretch>
            <a:fillRect/>
          </a:stretch>
        </p:blipFill>
        <p:spPr>
          <a:xfrm>
            <a:off x="3887300" y="3116598"/>
            <a:ext cx="343900" cy="343900"/>
          </a:xfrm>
          <a:prstGeom prst="rect">
            <a:avLst/>
          </a:prstGeom>
          <a:noFill/>
          <a:ln>
            <a:noFill/>
          </a:ln>
        </p:spPr>
      </p:pic>
      <p:pic>
        <p:nvPicPr>
          <p:cNvPr id="435" name="Google Shape;435;p33"/>
          <p:cNvPicPr preferRelativeResize="0"/>
          <p:nvPr/>
        </p:nvPicPr>
        <p:blipFill>
          <a:blip r:embed="rId3">
            <a:alphaModFix/>
          </a:blip>
          <a:stretch>
            <a:fillRect/>
          </a:stretch>
        </p:blipFill>
        <p:spPr>
          <a:xfrm>
            <a:off x="3887300" y="2098268"/>
            <a:ext cx="343900" cy="343900"/>
          </a:xfrm>
          <a:prstGeom prst="rect">
            <a:avLst/>
          </a:prstGeom>
          <a:noFill/>
          <a:ln>
            <a:noFill/>
          </a:ln>
        </p:spPr>
      </p:pic>
      <p:pic>
        <p:nvPicPr>
          <p:cNvPr id="436" name="Google Shape;436;p33"/>
          <p:cNvPicPr preferRelativeResize="0"/>
          <p:nvPr/>
        </p:nvPicPr>
        <p:blipFill>
          <a:blip r:embed="rId4">
            <a:alphaModFix/>
          </a:blip>
          <a:stretch>
            <a:fillRect/>
          </a:stretch>
        </p:blipFill>
        <p:spPr>
          <a:xfrm>
            <a:off x="1821732" y="2080543"/>
            <a:ext cx="343900" cy="343900"/>
          </a:xfrm>
          <a:prstGeom prst="rect">
            <a:avLst/>
          </a:prstGeom>
          <a:noFill/>
          <a:ln>
            <a:noFill/>
          </a:ln>
        </p:spPr>
      </p:pic>
      <p:sp>
        <p:nvSpPr>
          <p:cNvPr id="437" name="Google Shape;437;p33"/>
          <p:cNvSpPr txBox="1"/>
          <p:nvPr/>
        </p:nvSpPr>
        <p:spPr>
          <a:xfrm>
            <a:off x="1099375" y="3549677"/>
            <a:ext cx="1825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Whiskey Sour is a highly niche market</a:t>
            </a:r>
            <a:endParaRPr sz="900" b="1">
              <a:solidFill>
                <a:schemeClr val="lt1"/>
              </a:solidFill>
              <a:latin typeface="Open Sans"/>
              <a:ea typeface="Open Sans"/>
              <a:cs typeface="Open Sans"/>
              <a:sym typeface="Open Sans"/>
            </a:endParaRPr>
          </a:p>
        </p:txBody>
      </p:sp>
      <p:sp>
        <p:nvSpPr>
          <p:cNvPr id="438" name="Google Shape;438;p33"/>
          <p:cNvSpPr txBox="1"/>
          <p:nvPr/>
        </p:nvSpPr>
        <p:spPr>
          <a:xfrm>
            <a:off x="2944050" y="3511182"/>
            <a:ext cx="2208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There are multiple segments within the Whiskey Sour niche</a:t>
            </a:r>
            <a:endParaRPr sz="900" b="1">
              <a:solidFill>
                <a:schemeClr val="lt1"/>
              </a:solidFill>
              <a:latin typeface="Open Sans"/>
              <a:ea typeface="Open Sans"/>
              <a:cs typeface="Open Sans"/>
              <a:sym typeface="Open Sans"/>
            </a:endParaRPr>
          </a:p>
        </p:txBody>
      </p:sp>
      <p:sp>
        <p:nvSpPr>
          <p:cNvPr id="439" name="Google Shape;439;p33"/>
          <p:cNvSpPr txBox="1"/>
          <p:nvPr/>
        </p:nvSpPr>
        <p:spPr>
          <a:xfrm>
            <a:off x="5198713" y="3511177"/>
            <a:ext cx="1825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Does not consider other market segments within the niche market</a:t>
            </a:r>
            <a:endParaRPr sz="900" b="1">
              <a:solidFill>
                <a:schemeClr val="lt1"/>
              </a:solidFill>
              <a:latin typeface="Open Sans"/>
              <a:ea typeface="Open Sans"/>
              <a:cs typeface="Open Sans"/>
              <a:sym typeface="Open Sans"/>
            </a:endParaRPr>
          </a:p>
        </p:txBody>
      </p:sp>
      <p:pic>
        <p:nvPicPr>
          <p:cNvPr id="440" name="Google Shape;440;p33"/>
          <p:cNvPicPr preferRelativeResize="0"/>
          <p:nvPr/>
        </p:nvPicPr>
        <p:blipFill>
          <a:blip r:embed="rId4">
            <a:alphaModFix/>
          </a:blip>
          <a:stretch>
            <a:fillRect/>
          </a:stretch>
        </p:blipFill>
        <p:spPr>
          <a:xfrm>
            <a:off x="3883283" y="1542042"/>
            <a:ext cx="343900" cy="343900"/>
          </a:xfrm>
          <a:prstGeom prst="rect">
            <a:avLst/>
          </a:prstGeom>
          <a:noFill/>
          <a:ln>
            <a:noFill/>
          </a:ln>
        </p:spPr>
      </p:pic>
      <p:pic>
        <p:nvPicPr>
          <p:cNvPr id="441" name="Google Shape;441;p33"/>
          <p:cNvPicPr preferRelativeResize="0"/>
          <p:nvPr/>
        </p:nvPicPr>
        <p:blipFill>
          <a:blip r:embed="rId4">
            <a:alphaModFix/>
          </a:blip>
          <a:stretch>
            <a:fillRect/>
          </a:stretch>
        </p:blipFill>
        <p:spPr>
          <a:xfrm>
            <a:off x="5914532" y="2093355"/>
            <a:ext cx="343900" cy="343900"/>
          </a:xfrm>
          <a:prstGeom prst="rect">
            <a:avLst/>
          </a:prstGeom>
          <a:noFill/>
          <a:ln>
            <a:noFill/>
          </a:ln>
        </p:spPr>
      </p:pic>
      <p:sp>
        <p:nvSpPr>
          <p:cNvPr id="442" name="Google Shape;442;p33"/>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15</a:t>
            </a:fld>
            <a:endParaRPr>
              <a:latin typeface="Open Sans"/>
              <a:ea typeface="Open Sans"/>
              <a:cs typeface="Open Sans"/>
              <a:sym typeface="Open Sans"/>
            </a:endParaRPr>
          </a:p>
        </p:txBody>
      </p:sp>
      <p:sp>
        <p:nvSpPr>
          <p:cNvPr id="443" name="Google Shape;443;p33"/>
          <p:cNvSpPr/>
          <p:nvPr/>
        </p:nvSpPr>
        <p:spPr>
          <a:xfrm>
            <a:off x="7243176" y="10295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Micromarketing</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444" name="Google Shape;444;p33"/>
          <p:cNvCxnSpPr/>
          <p:nvPr/>
        </p:nvCxnSpPr>
        <p:spPr>
          <a:xfrm>
            <a:off x="7142138" y="1466456"/>
            <a:ext cx="0" cy="2556600"/>
          </a:xfrm>
          <a:prstGeom prst="straightConnector1">
            <a:avLst/>
          </a:prstGeom>
          <a:noFill/>
          <a:ln w="9525" cap="flat" cmpd="sng">
            <a:solidFill>
              <a:srgbClr val="A5A5A5"/>
            </a:solidFill>
            <a:prstDash val="solid"/>
            <a:miter lim="800000"/>
            <a:headEnd type="none" w="sm" len="sm"/>
            <a:tailEnd type="none" w="sm" len="sm"/>
          </a:ln>
        </p:spPr>
      </p:cxnSp>
      <p:sp>
        <p:nvSpPr>
          <p:cNvPr id="445" name="Google Shape;445;p33"/>
          <p:cNvSpPr txBox="1"/>
          <p:nvPr/>
        </p:nvSpPr>
        <p:spPr>
          <a:xfrm>
            <a:off x="7260063" y="3516814"/>
            <a:ext cx="1825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Ineffective for small business with widespread audience</a:t>
            </a:r>
            <a:endParaRPr sz="900" b="1">
              <a:solidFill>
                <a:schemeClr val="lt1"/>
              </a:solidFill>
              <a:latin typeface="Open Sans"/>
              <a:ea typeface="Open Sans"/>
              <a:cs typeface="Open Sans"/>
              <a:sym typeface="Open Sans"/>
            </a:endParaRPr>
          </a:p>
        </p:txBody>
      </p:sp>
      <p:pic>
        <p:nvPicPr>
          <p:cNvPr id="446" name="Google Shape;446;p33"/>
          <p:cNvPicPr preferRelativeResize="0"/>
          <p:nvPr/>
        </p:nvPicPr>
        <p:blipFill>
          <a:blip r:embed="rId5">
            <a:alphaModFix/>
          </a:blip>
          <a:stretch>
            <a:fillRect/>
          </a:stretch>
        </p:blipFill>
        <p:spPr>
          <a:xfrm>
            <a:off x="8018261" y="3151149"/>
            <a:ext cx="280390" cy="280401"/>
          </a:xfrm>
          <a:prstGeom prst="rect">
            <a:avLst/>
          </a:prstGeom>
          <a:noFill/>
          <a:ln>
            <a:noFill/>
          </a:ln>
        </p:spPr>
      </p:pic>
      <p:pic>
        <p:nvPicPr>
          <p:cNvPr id="447" name="Google Shape;447;p33"/>
          <p:cNvPicPr preferRelativeResize="0"/>
          <p:nvPr/>
        </p:nvPicPr>
        <p:blipFill>
          <a:blip r:embed="rId5">
            <a:alphaModFix/>
          </a:blip>
          <a:stretch>
            <a:fillRect/>
          </a:stretch>
        </p:blipFill>
        <p:spPr>
          <a:xfrm>
            <a:off x="8018261" y="1584774"/>
            <a:ext cx="280390" cy="280401"/>
          </a:xfrm>
          <a:prstGeom prst="rect">
            <a:avLst/>
          </a:prstGeom>
          <a:noFill/>
          <a:ln>
            <a:noFill/>
          </a:ln>
        </p:spPr>
      </p:pic>
      <p:pic>
        <p:nvPicPr>
          <p:cNvPr id="448" name="Google Shape;448;p33"/>
          <p:cNvPicPr preferRelativeResize="0"/>
          <p:nvPr/>
        </p:nvPicPr>
        <p:blipFill>
          <a:blip r:embed="rId3">
            <a:alphaModFix/>
          </a:blip>
          <a:stretch>
            <a:fillRect/>
          </a:stretch>
        </p:blipFill>
        <p:spPr>
          <a:xfrm>
            <a:off x="7979325" y="2564040"/>
            <a:ext cx="343900" cy="343900"/>
          </a:xfrm>
          <a:prstGeom prst="rect">
            <a:avLst/>
          </a:prstGeom>
          <a:noFill/>
          <a:ln>
            <a:noFill/>
          </a:ln>
        </p:spPr>
      </p:pic>
      <p:pic>
        <p:nvPicPr>
          <p:cNvPr id="449" name="Google Shape;449;p33"/>
          <p:cNvPicPr preferRelativeResize="0"/>
          <p:nvPr/>
        </p:nvPicPr>
        <p:blipFill>
          <a:blip r:embed="rId5">
            <a:alphaModFix/>
          </a:blip>
          <a:stretch>
            <a:fillRect/>
          </a:stretch>
        </p:blipFill>
        <p:spPr>
          <a:xfrm>
            <a:off x="8025886" y="2074412"/>
            <a:ext cx="280390" cy="280401"/>
          </a:xfrm>
          <a:prstGeom prst="rect">
            <a:avLst/>
          </a:prstGeom>
          <a:noFill/>
          <a:ln>
            <a:noFill/>
          </a:ln>
        </p:spPr>
      </p:pic>
      <p:pic>
        <p:nvPicPr>
          <p:cNvPr id="450" name="Google Shape;450;p33"/>
          <p:cNvPicPr preferRelativeResize="0"/>
          <p:nvPr/>
        </p:nvPicPr>
        <p:blipFill>
          <a:blip r:embed="rId3">
            <a:alphaModFix/>
          </a:blip>
          <a:stretch>
            <a:fillRect/>
          </a:stretch>
        </p:blipFill>
        <p:spPr>
          <a:xfrm>
            <a:off x="5939525" y="1553015"/>
            <a:ext cx="343900" cy="343900"/>
          </a:xfrm>
          <a:prstGeom prst="rect">
            <a:avLst/>
          </a:prstGeom>
          <a:noFill/>
          <a:ln>
            <a:noFill/>
          </a:ln>
        </p:spPr>
      </p:pic>
      <p:pic>
        <p:nvPicPr>
          <p:cNvPr id="451" name="Google Shape;451;p33"/>
          <p:cNvPicPr preferRelativeResize="0"/>
          <p:nvPr/>
        </p:nvPicPr>
        <p:blipFill>
          <a:blip r:embed="rId5">
            <a:alphaModFix/>
          </a:blip>
          <a:stretch>
            <a:fillRect/>
          </a:stretch>
        </p:blipFill>
        <p:spPr>
          <a:xfrm>
            <a:off x="5971286" y="3151149"/>
            <a:ext cx="280390" cy="280401"/>
          </a:xfrm>
          <a:prstGeom prst="rect">
            <a:avLst/>
          </a:prstGeom>
          <a:noFill/>
          <a:ln>
            <a:noFill/>
          </a:ln>
        </p:spPr>
      </p:pic>
      <p:pic>
        <p:nvPicPr>
          <p:cNvPr id="452" name="Google Shape;452;p33"/>
          <p:cNvPicPr preferRelativeResize="0"/>
          <p:nvPr/>
        </p:nvPicPr>
        <p:blipFill>
          <a:blip r:embed="rId5">
            <a:alphaModFix/>
          </a:blip>
          <a:stretch>
            <a:fillRect/>
          </a:stretch>
        </p:blipFill>
        <p:spPr>
          <a:xfrm>
            <a:off x="1862961" y="1585824"/>
            <a:ext cx="280390" cy="280401"/>
          </a:xfrm>
          <a:prstGeom prst="rect">
            <a:avLst/>
          </a:prstGeom>
          <a:noFill/>
          <a:ln>
            <a:noFill/>
          </a:ln>
        </p:spPr>
      </p:pic>
      <p:pic>
        <p:nvPicPr>
          <p:cNvPr id="453" name="Google Shape;453;p33"/>
          <p:cNvPicPr preferRelativeResize="0"/>
          <p:nvPr/>
        </p:nvPicPr>
        <p:blipFill>
          <a:blip r:embed="rId4">
            <a:alphaModFix/>
          </a:blip>
          <a:stretch>
            <a:fillRect/>
          </a:stretch>
        </p:blipFill>
        <p:spPr>
          <a:xfrm>
            <a:off x="1836157" y="2564043"/>
            <a:ext cx="343900" cy="34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4"/>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Open Sans"/>
                <a:ea typeface="Open Sans"/>
                <a:cs typeface="Open Sans"/>
                <a:sym typeface="Open Sans"/>
              </a:rPr>
              <a:t>Segmentation</a:t>
            </a:r>
            <a:endParaRPr>
              <a:latin typeface="Open Sans"/>
              <a:ea typeface="Open Sans"/>
              <a:cs typeface="Open Sans"/>
              <a:sym typeface="Open Sans"/>
            </a:endParaRPr>
          </a:p>
        </p:txBody>
      </p:sp>
      <p:sp>
        <p:nvSpPr>
          <p:cNvPr id="459" name="Google Shape;459;p34"/>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Open Sans"/>
                <a:ea typeface="Open Sans"/>
                <a:cs typeface="Open Sans"/>
                <a:sym typeface="Open Sans"/>
              </a:rPr>
              <a:t>Finding the right target strategy </a:t>
            </a:r>
            <a:endParaRPr>
              <a:latin typeface="Open Sans"/>
              <a:ea typeface="Open Sans"/>
              <a:cs typeface="Open Sans"/>
              <a:sym typeface="Open Sans"/>
            </a:endParaRPr>
          </a:p>
        </p:txBody>
      </p:sp>
      <p:sp>
        <p:nvSpPr>
          <p:cNvPr id="460" name="Google Shape;460;p34"/>
          <p:cNvSpPr/>
          <p:nvPr/>
        </p:nvSpPr>
        <p:spPr>
          <a:xfrm>
            <a:off x="88909" y="3511325"/>
            <a:ext cx="8970300" cy="516600"/>
          </a:xfrm>
          <a:prstGeom prst="rect">
            <a:avLst/>
          </a:prstGeom>
          <a:solidFill>
            <a:srgbClr val="A3C5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61" name="Google Shape;461;p34"/>
          <p:cNvSpPr/>
          <p:nvPr/>
        </p:nvSpPr>
        <p:spPr>
          <a:xfrm>
            <a:off x="88909" y="2994571"/>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79962" y="1960825"/>
            <a:ext cx="8970300" cy="516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34"/>
          <p:cNvCxnSpPr/>
          <p:nvPr/>
        </p:nvCxnSpPr>
        <p:spPr>
          <a:xfrm>
            <a:off x="1128513" y="1457100"/>
            <a:ext cx="0" cy="2565900"/>
          </a:xfrm>
          <a:prstGeom prst="straightConnector1">
            <a:avLst/>
          </a:prstGeom>
          <a:noFill/>
          <a:ln w="9525" cap="flat" cmpd="sng">
            <a:solidFill>
              <a:srgbClr val="828A95"/>
            </a:solidFill>
            <a:prstDash val="dot"/>
            <a:round/>
            <a:headEnd type="none" w="med" len="med"/>
            <a:tailEnd type="none" w="med" len="med"/>
          </a:ln>
        </p:spPr>
      </p:cxnSp>
      <p:sp>
        <p:nvSpPr>
          <p:cNvPr id="464" name="Google Shape;464;p34"/>
          <p:cNvSpPr/>
          <p:nvPr/>
        </p:nvSpPr>
        <p:spPr>
          <a:xfrm>
            <a:off x="1103775" y="10316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Undifferentiated</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sp>
        <p:nvSpPr>
          <p:cNvPr id="465" name="Google Shape;465;p34"/>
          <p:cNvSpPr/>
          <p:nvPr/>
        </p:nvSpPr>
        <p:spPr>
          <a:xfrm>
            <a:off x="3140419" y="1031622"/>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b="1">
                <a:solidFill>
                  <a:schemeClr val="lt1"/>
                </a:solidFill>
                <a:latin typeface="Open Sans"/>
                <a:ea typeface="Open Sans"/>
                <a:cs typeface="Open Sans"/>
                <a:sym typeface="Open Sans"/>
              </a:rPr>
              <a:t>Differentiated</a:t>
            </a:r>
            <a:endParaRPr b="1">
              <a:solidFill>
                <a:schemeClr val="lt1"/>
              </a:solidFill>
              <a:latin typeface="Open Sans"/>
              <a:ea typeface="Open Sans"/>
              <a:cs typeface="Open Sans"/>
              <a:sym typeface="Open Sans"/>
            </a:endParaRPr>
          </a:p>
          <a:p>
            <a:pPr marL="0" lvl="0" indent="0" algn="ctr" rtl="0">
              <a:spcBef>
                <a:spcPts val="0"/>
              </a:spcBef>
              <a:spcAft>
                <a:spcPts val="0"/>
              </a:spcAft>
              <a:buClr>
                <a:srgbClr val="000000"/>
              </a:buClr>
              <a:buSzPts val="1100"/>
              <a:buFont typeface="Arial"/>
              <a:buNone/>
            </a:pPr>
            <a:r>
              <a:rPr lang="en" sz="1000">
                <a:solidFill>
                  <a:schemeClr val="lt1"/>
                </a:solidFill>
                <a:latin typeface="Open Sans"/>
                <a:ea typeface="Open Sans"/>
                <a:cs typeface="Open Sans"/>
                <a:sym typeface="Open Sans"/>
              </a:rPr>
              <a:t>Targeting</a:t>
            </a:r>
            <a:endParaRPr sz="1000">
              <a:solidFill>
                <a:schemeClr val="lt1"/>
              </a:solidFill>
              <a:latin typeface="Open Sans"/>
              <a:ea typeface="Open Sans"/>
              <a:cs typeface="Open Sans"/>
              <a:sym typeface="Open Sans"/>
            </a:endParaRPr>
          </a:p>
        </p:txBody>
      </p:sp>
      <p:sp>
        <p:nvSpPr>
          <p:cNvPr id="466" name="Google Shape;466;p34"/>
          <p:cNvSpPr/>
          <p:nvPr/>
        </p:nvSpPr>
        <p:spPr>
          <a:xfrm>
            <a:off x="5191802" y="10295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Concentrated</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467" name="Google Shape;467;p34"/>
          <p:cNvCxnSpPr/>
          <p:nvPr/>
        </p:nvCxnSpPr>
        <p:spPr>
          <a:xfrm>
            <a:off x="3033663" y="1461756"/>
            <a:ext cx="0" cy="2556600"/>
          </a:xfrm>
          <a:prstGeom prst="straightConnector1">
            <a:avLst/>
          </a:prstGeom>
          <a:noFill/>
          <a:ln w="9525" cap="flat" cmpd="sng">
            <a:solidFill>
              <a:srgbClr val="A5A5A5"/>
            </a:solidFill>
            <a:prstDash val="solid"/>
            <a:miter lim="800000"/>
            <a:headEnd type="none" w="sm" len="sm"/>
            <a:tailEnd type="none" w="sm" len="sm"/>
          </a:ln>
        </p:spPr>
      </p:cxnSp>
      <p:pic>
        <p:nvPicPr>
          <p:cNvPr id="468" name="Google Shape;468;p34"/>
          <p:cNvPicPr preferRelativeResize="0"/>
          <p:nvPr/>
        </p:nvPicPr>
        <p:blipFill>
          <a:blip r:embed="rId3">
            <a:alphaModFix/>
          </a:blip>
          <a:stretch>
            <a:fillRect/>
          </a:stretch>
        </p:blipFill>
        <p:spPr>
          <a:xfrm>
            <a:off x="1848536" y="1559649"/>
            <a:ext cx="280390" cy="280401"/>
          </a:xfrm>
          <a:prstGeom prst="rect">
            <a:avLst/>
          </a:prstGeom>
          <a:noFill/>
          <a:ln>
            <a:noFill/>
          </a:ln>
        </p:spPr>
      </p:pic>
      <p:cxnSp>
        <p:nvCxnSpPr>
          <p:cNvPr id="469" name="Google Shape;469;p34"/>
          <p:cNvCxnSpPr/>
          <p:nvPr/>
        </p:nvCxnSpPr>
        <p:spPr>
          <a:xfrm>
            <a:off x="5080788" y="1466456"/>
            <a:ext cx="0" cy="2556600"/>
          </a:xfrm>
          <a:prstGeom prst="straightConnector1">
            <a:avLst/>
          </a:prstGeom>
          <a:noFill/>
          <a:ln w="9525" cap="flat" cmpd="sng">
            <a:solidFill>
              <a:srgbClr val="A5A5A5"/>
            </a:solidFill>
            <a:prstDash val="solid"/>
            <a:miter lim="800000"/>
            <a:headEnd type="none" w="sm" len="sm"/>
            <a:tailEnd type="none" w="sm" len="sm"/>
          </a:ln>
        </p:spPr>
      </p:cxnSp>
      <p:sp>
        <p:nvSpPr>
          <p:cNvPr id="470" name="Google Shape;470;p34"/>
          <p:cNvSpPr txBox="1"/>
          <p:nvPr/>
        </p:nvSpPr>
        <p:spPr>
          <a:xfrm>
            <a:off x="79963" y="1527573"/>
            <a:ext cx="1277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Cost Efficiency</a:t>
            </a:r>
            <a:endParaRPr sz="900" b="1">
              <a:latin typeface="Open Sans"/>
              <a:ea typeface="Open Sans"/>
              <a:cs typeface="Open Sans"/>
              <a:sym typeface="Open Sans"/>
            </a:endParaRPr>
          </a:p>
        </p:txBody>
      </p:sp>
      <p:sp>
        <p:nvSpPr>
          <p:cNvPr id="471" name="Google Shape;471;p34"/>
          <p:cNvSpPr txBox="1"/>
          <p:nvPr/>
        </p:nvSpPr>
        <p:spPr>
          <a:xfrm>
            <a:off x="101263" y="2012038"/>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Reachable Audience</a:t>
            </a:r>
            <a:endParaRPr sz="900" b="1">
              <a:latin typeface="Open Sans"/>
              <a:ea typeface="Open Sans"/>
              <a:cs typeface="Open Sans"/>
              <a:sym typeface="Open Sans"/>
            </a:endParaRPr>
          </a:p>
        </p:txBody>
      </p:sp>
      <p:sp>
        <p:nvSpPr>
          <p:cNvPr id="472" name="Google Shape;472;p34"/>
          <p:cNvSpPr txBox="1"/>
          <p:nvPr/>
        </p:nvSpPr>
        <p:spPr>
          <a:xfrm>
            <a:off x="80022" y="2497125"/>
            <a:ext cx="1023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Receptiveness To Message</a:t>
            </a:r>
            <a:endParaRPr sz="900" b="1">
              <a:latin typeface="Open Sans"/>
              <a:ea typeface="Open Sans"/>
              <a:cs typeface="Open Sans"/>
              <a:sym typeface="Open Sans"/>
            </a:endParaRPr>
          </a:p>
        </p:txBody>
      </p:sp>
      <p:sp>
        <p:nvSpPr>
          <p:cNvPr id="473" name="Google Shape;473;p34"/>
          <p:cNvSpPr txBox="1"/>
          <p:nvPr/>
        </p:nvSpPr>
        <p:spPr>
          <a:xfrm>
            <a:off x="80013" y="302339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dk1"/>
                </a:solidFill>
                <a:latin typeface="Open Sans"/>
                <a:ea typeface="Open Sans"/>
                <a:cs typeface="Open Sans"/>
                <a:sym typeface="Open Sans"/>
              </a:rPr>
              <a:t>Targets Multiple Segments</a:t>
            </a:r>
            <a:endParaRPr sz="900" b="1">
              <a:latin typeface="Open Sans"/>
              <a:ea typeface="Open Sans"/>
              <a:cs typeface="Open Sans"/>
              <a:sym typeface="Open Sans"/>
            </a:endParaRPr>
          </a:p>
        </p:txBody>
      </p:sp>
      <p:sp>
        <p:nvSpPr>
          <p:cNvPr id="474" name="Google Shape;474;p34"/>
          <p:cNvSpPr txBox="1"/>
          <p:nvPr/>
        </p:nvSpPr>
        <p:spPr>
          <a:xfrm>
            <a:off x="101263" y="3538777"/>
            <a:ext cx="127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chemeClr val="lt1"/>
                </a:solidFill>
                <a:latin typeface="Open Sans"/>
                <a:ea typeface="Open Sans"/>
                <a:cs typeface="Open Sans"/>
                <a:sym typeface="Open Sans"/>
              </a:rPr>
              <a:t>Additional</a:t>
            </a:r>
            <a:endParaRPr sz="900" b="1">
              <a:solidFill>
                <a:schemeClr val="lt1"/>
              </a:solidFill>
              <a:latin typeface="Open Sans"/>
              <a:ea typeface="Open Sans"/>
              <a:cs typeface="Open Sans"/>
              <a:sym typeface="Open Sans"/>
            </a:endParaRPr>
          </a:p>
          <a:p>
            <a:pPr marL="0" lvl="0" indent="0" algn="l" rtl="0">
              <a:spcBef>
                <a:spcPts val="0"/>
              </a:spcBef>
              <a:spcAft>
                <a:spcPts val="0"/>
              </a:spcAft>
              <a:buNone/>
            </a:pPr>
            <a:r>
              <a:rPr lang="en" sz="900" b="1">
                <a:solidFill>
                  <a:schemeClr val="lt1"/>
                </a:solidFill>
                <a:latin typeface="Open Sans"/>
                <a:ea typeface="Open Sans"/>
                <a:cs typeface="Open Sans"/>
                <a:sym typeface="Open Sans"/>
              </a:rPr>
              <a:t>Insights</a:t>
            </a:r>
            <a:endParaRPr sz="900" b="1">
              <a:solidFill>
                <a:schemeClr val="lt1"/>
              </a:solidFill>
              <a:latin typeface="Open Sans"/>
              <a:ea typeface="Open Sans"/>
              <a:cs typeface="Open Sans"/>
              <a:sym typeface="Open Sans"/>
            </a:endParaRPr>
          </a:p>
        </p:txBody>
      </p:sp>
      <p:pic>
        <p:nvPicPr>
          <p:cNvPr id="475" name="Google Shape;475;p34"/>
          <p:cNvPicPr preferRelativeResize="0"/>
          <p:nvPr/>
        </p:nvPicPr>
        <p:blipFill>
          <a:blip r:embed="rId4">
            <a:alphaModFix/>
          </a:blip>
          <a:stretch>
            <a:fillRect/>
          </a:stretch>
        </p:blipFill>
        <p:spPr>
          <a:xfrm>
            <a:off x="1840165" y="3098994"/>
            <a:ext cx="343900" cy="343900"/>
          </a:xfrm>
          <a:prstGeom prst="rect">
            <a:avLst/>
          </a:prstGeom>
          <a:noFill/>
          <a:ln>
            <a:noFill/>
          </a:ln>
        </p:spPr>
      </p:pic>
      <p:pic>
        <p:nvPicPr>
          <p:cNvPr id="476" name="Google Shape;476;p34"/>
          <p:cNvPicPr preferRelativeResize="0"/>
          <p:nvPr/>
        </p:nvPicPr>
        <p:blipFill>
          <a:blip r:embed="rId4">
            <a:alphaModFix/>
          </a:blip>
          <a:stretch>
            <a:fillRect/>
          </a:stretch>
        </p:blipFill>
        <p:spPr>
          <a:xfrm>
            <a:off x="3887300" y="2590927"/>
            <a:ext cx="343900" cy="343900"/>
          </a:xfrm>
          <a:prstGeom prst="rect">
            <a:avLst/>
          </a:prstGeom>
          <a:noFill/>
          <a:ln>
            <a:noFill/>
          </a:ln>
        </p:spPr>
      </p:pic>
      <p:pic>
        <p:nvPicPr>
          <p:cNvPr id="477" name="Google Shape;477;p34"/>
          <p:cNvPicPr preferRelativeResize="0"/>
          <p:nvPr/>
        </p:nvPicPr>
        <p:blipFill>
          <a:blip r:embed="rId4">
            <a:alphaModFix/>
          </a:blip>
          <a:stretch>
            <a:fillRect/>
          </a:stretch>
        </p:blipFill>
        <p:spPr>
          <a:xfrm>
            <a:off x="5941375" y="2586015"/>
            <a:ext cx="343900" cy="343900"/>
          </a:xfrm>
          <a:prstGeom prst="rect">
            <a:avLst/>
          </a:prstGeom>
          <a:noFill/>
          <a:ln>
            <a:noFill/>
          </a:ln>
        </p:spPr>
      </p:pic>
      <p:pic>
        <p:nvPicPr>
          <p:cNvPr id="478" name="Google Shape;478;p34"/>
          <p:cNvPicPr preferRelativeResize="0"/>
          <p:nvPr/>
        </p:nvPicPr>
        <p:blipFill>
          <a:blip r:embed="rId4">
            <a:alphaModFix/>
          </a:blip>
          <a:stretch>
            <a:fillRect/>
          </a:stretch>
        </p:blipFill>
        <p:spPr>
          <a:xfrm>
            <a:off x="3887300" y="3116598"/>
            <a:ext cx="343900" cy="343900"/>
          </a:xfrm>
          <a:prstGeom prst="rect">
            <a:avLst/>
          </a:prstGeom>
          <a:noFill/>
          <a:ln>
            <a:noFill/>
          </a:ln>
        </p:spPr>
      </p:pic>
      <p:pic>
        <p:nvPicPr>
          <p:cNvPr id="479" name="Google Shape;479;p34"/>
          <p:cNvPicPr preferRelativeResize="0"/>
          <p:nvPr/>
        </p:nvPicPr>
        <p:blipFill>
          <a:blip r:embed="rId4">
            <a:alphaModFix/>
          </a:blip>
          <a:stretch>
            <a:fillRect/>
          </a:stretch>
        </p:blipFill>
        <p:spPr>
          <a:xfrm>
            <a:off x="3887300" y="2098268"/>
            <a:ext cx="343900" cy="343900"/>
          </a:xfrm>
          <a:prstGeom prst="rect">
            <a:avLst/>
          </a:prstGeom>
          <a:noFill/>
          <a:ln>
            <a:noFill/>
          </a:ln>
        </p:spPr>
      </p:pic>
      <p:pic>
        <p:nvPicPr>
          <p:cNvPr id="480" name="Google Shape;480;p34"/>
          <p:cNvPicPr preferRelativeResize="0"/>
          <p:nvPr/>
        </p:nvPicPr>
        <p:blipFill>
          <a:blip r:embed="rId5">
            <a:alphaModFix/>
          </a:blip>
          <a:stretch>
            <a:fillRect/>
          </a:stretch>
        </p:blipFill>
        <p:spPr>
          <a:xfrm>
            <a:off x="1821732" y="2080543"/>
            <a:ext cx="343900" cy="343900"/>
          </a:xfrm>
          <a:prstGeom prst="rect">
            <a:avLst/>
          </a:prstGeom>
          <a:noFill/>
          <a:ln>
            <a:noFill/>
          </a:ln>
        </p:spPr>
      </p:pic>
      <p:sp>
        <p:nvSpPr>
          <p:cNvPr id="481" name="Google Shape;481;p34"/>
          <p:cNvSpPr txBox="1"/>
          <p:nvPr/>
        </p:nvSpPr>
        <p:spPr>
          <a:xfrm>
            <a:off x="1168350" y="3521152"/>
            <a:ext cx="1825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Open Sans"/>
                <a:ea typeface="Open Sans"/>
                <a:cs typeface="Open Sans"/>
                <a:sym typeface="Open Sans"/>
              </a:rPr>
              <a:t>Whiskey Sour is a highly niche market</a:t>
            </a:r>
            <a:endParaRPr sz="900" b="1">
              <a:solidFill>
                <a:schemeClr val="lt1"/>
              </a:solidFill>
              <a:latin typeface="Open Sans"/>
              <a:ea typeface="Open Sans"/>
              <a:cs typeface="Open Sans"/>
              <a:sym typeface="Open Sans"/>
            </a:endParaRPr>
          </a:p>
        </p:txBody>
      </p:sp>
      <p:sp>
        <p:nvSpPr>
          <p:cNvPr id="482" name="Google Shape;482;p34"/>
          <p:cNvSpPr txBox="1"/>
          <p:nvPr/>
        </p:nvSpPr>
        <p:spPr>
          <a:xfrm>
            <a:off x="2944075" y="3511357"/>
            <a:ext cx="22089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Open Sans"/>
                <a:ea typeface="Open Sans"/>
                <a:cs typeface="Open Sans"/>
                <a:sym typeface="Open Sans"/>
              </a:rPr>
              <a:t>There are multiple segments within the Whiskey Sour niche</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endParaRPr sz="900" b="1">
              <a:solidFill>
                <a:schemeClr val="lt1"/>
              </a:solidFill>
              <a:latin typeface="Open Sans"/>
              <a:ea typeface="Open Sans"/>
              <a:cs typeface="Open Sans"/>
              <a:sym typeface="Open Sans"/>
            </a:endParaRPr>
          </a:p>
        </p:txBody>
      </p:sp>
      <p:sp>
        <p:nvSpPr>
          <p:cNvPr id="483" name="Google Shape;483;p34"/>
          <p:cNvSpPr txBox="1"/>
          <p:nvPr/>
        </p:nvSpPr>
        <p:spPr>
          <a:xfrm>
            <a:off x="5198713" y="3511352"/>
            <a:ext cx="1825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Open Sans"/>
                <a:ea typeface="Open Sans"/>
                <a:cs typeface="Open Sans"/>
                <a:sym typeface="Open Sans"/>
              </a:rPr>
              <a:t>Does not consider other market segments within the niche market</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endParaRPr sz="900" b="1">
              <a:solidFill>
                <a:schemeClr val="lt1"/>
              </a:solidFill>
              <a:latin typeface="Open Sans"/>
              <a:ea typeface="Open Sans"/>
              <a:cs typeface="Open Sans"/>
              <a:sym typeface="Open Sans"/>
            </a:endParaRPr>
          </a:p>
        </p:txBody>
      </p:sp>
      <p:pic>
        <p:nvPicPr>
          <p:cNvPr id="484" name="Google Shape;484;p34"/>
          <p:cNvPicPr preferRelativeResize="0"/>
          <p:nvPr/>
        </p:nvPicPr>
        <p:blipFill>
          <a:blip r:embed="rId5">
            <a:alphaModFix/>
          </a:blip>
          <a:stretch>
            <a:fillRect/>
          </a:stretch>
        </p:blipFill>
        <p:spPr>
          <a:xfrm>
            <a:off x="3883283" y="1542042"/>
            <a:ext cx="343900" cy="343900"/>
          </a:xfrm>
          <a:prstGeom prst="rect">
            <a:avLst/>
          </a:prstGeom>
          <a:noFill/>
          <a:ln>
            <a:noFill/>
          </a:ln>
        </p:spPr>
      </p:pic>
      <p:pic>
        <p:nvPicPr>
          <p:cNvPr id="485" name="Google Shape;485;p34"/>
          <p:cNvPicPr preferRelativeResize="0"/>
          <p:nvPr/>
        </p:nvPicPr>
        <p:blipFill>
          <a:blip r:embed="rId5">
            <a:alphaModFix/>
          </a:blip>
          <a:stretch>
            <a:fillRect/>
          </a:stretch>
        </p:blipFill>
        <p:spPr>
          <a:xfrm>
            <a:off x="5914532" y="2093355"/>
            <a:ext cx="343900" cy="343900"/>
          </a:xfrm>
          <a:prstGeom prst="rect">
            <a:avLst/>
          </a:prstGeom>
          <a:noFill/>
          <a:ln>
            <a:noFill/>
          </a:ln>
        </p:spPr>
      </p:pic>
      <p:pic>
        <p:nvPicPr>
          <p:cNvPr id="486" name="Google Shape;486;p34"/>
          <p:cNvPicPr preferRelativeResize="0"/>
          <p:nvPr/>
        </p:nvPicPr>
        <p:blipFill>
          <a:blip r:embed="rId4">
            <a:alphaModFix/>
          </a:blip>
          <a:stretch>
            <a:fillRect/>
          </a:stretch>
        </p:blipFill>
        <p:spPr>
          <a:xfrm>
            <a:off x="7979333" y="2564052"/>
            <a:ext cx="343900" cy="343900"/>
          </a:xfrm>
          <a:prstGeom prst="rect">
            <a:avLst/>
          </a:prstGeom>
          <a:noFill/>
          <a:ln>
            <a:noFill/>
          </a:ln>
        </p:spPr>
      </p:pic>
      <p:pic>
        <p:nvPicPr>
          <p:cNvPr id="487" name="Google Shape;487;p34"/>
          <p:cNvPicPr preferRelativeResize="0"/>
          <p:nvPr/>
        </p:nvPicPr>
        <p:blipFill>
          <a:blip r:embed="rId5">
            <a:alphaModFix/>
          </a:blip>
          <a:stretch>
            <a:fillRect/>
          </a:stretch>
        </p:blipFill>
        <p:spPr>
          <a:xfrm>
            <a:off x="1816765" y="2564055"/>
            <a:ext cx="343900" cy="343900"/>
          </a:xfrm>
          <a:prstGeom prst="rect">
            <a:avLst/>
          </a:prstGeom>
          <a:noFill/>
          <a:ln>
            <a:noFill/>
          </a:ln>
        </p:spPr>
      </p:pic>
      <p:sp>
        <p:nvSpPr>
          <p:cNvPr id="488" name="Google Shape;488;p34"/>
          <p:cNvSpPr txBox="1">
            <a:spLocks noGrp="1"/>
          </p:cNvSpPr>
          <p:nvPr>
            <p:ph type="sldNum" idx="12"/>
          </p:nvPr>
        </p:nvSpPr>
        <p:spPr>
          <a:xfrm>
            <a:off x="8612308" y="4725965"/>
            <a:ext cx="548700" cy="3936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1000"/>
              <a:buFont typeface="Arial"/>
              <a:buNone/>
            </a:pPr>
            <a:fld id="{00000000-1234-1234-1234-123412341234}" type="slidenum">
              <a:rPr lang="en">
                <a:latin typeface="Open Sans"/>
                <a:ea typeface="Open Sans"/>
                <a:cs typeface="Open Sans"/>
                <a:sym typeface="Open Sans"/>
              </a:rPr>
              <a:t>16</a:t>
            </a:fld>
            <a:endParaRPr>
              <a:latin typeface="Open Sans"/>
              <a:ea typeface="Open Sans"/>
              <a:cs typeface="Open Sans"/>
              <a:sym typeface="Open Sans"/>
            </a:endParaRPr>
          </a:p>
        </p:txBody>
      </p:sp>
      <p:sp>
        <p:nvSpPr>
          <p:cNvPr id="489" name="Google Shape;489;p34"/>
          <p:cNvSpPr/>
          <p:nvPr/>
        </p:nvSpPr>
        <p:spPr>
          <a:xfrm>
            <a:off x="7243176" y="1029525"/>
            <a:ext cx="1816200" cy="459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Open Sans"/>
                <a:ea typeface="Open Sans"/>
                <a:cs typeface="Open Sans"/>
                <a:sym typeface="Open Sans"/>
              </a:rPr>
              <a:t>Micromarketing</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Targeting</a:t>
            </a:r>
            <a:endParaRPr>
              <a:solidFill>
                <a:schemeClr val="lt1"/>
              </a:solidFill>
              <a:latin typeface="Open Sans"/>
              <a:ea typeface="Open Sans"/>
              <a:cs typeface="Open Sans"/>
              <a:sym typeface="Open Sans"/>
            </a:endParaRPr>
          </a:p>
        </p:txBody>
      </p:sp>
      <p:cxnSp>
        <p:nvCxnSpPr>
          <p:cNvPr id="490" name="Google Shape;490;p34"/>
          <p:cNvCxnSpPr/>
          <p:nvPr/>
        </p:nvCxnSpPr>
        <p:spPr>
          <a:xfrm>
            <a:off x="7142138" y="1466456"/>
            <a:ext cx="0" cy="2556600"/>
          </a:xfrm>
          <a:prstGeom prst="straightConnector1">
            <a:avLst/>
          </a:prstGeom>
          <a:noFill/>
          <a:ln w="9525" cap="flat" cmpd="sng">
            <a:solidFill>
              <a:srgbClr val="A5A5A5"/>
            </a:solidFill>
            <a:prstDash val="solid"/>
            <a:miter lim="800000"/>
            <a:headEnd type="none" w="sm" len="sm"/>
            <a:tailEnd type="none" w="sm" len="sm"/>
          </a:ln>
        </p:spPr>
      </p:cxnSp>
      <p:sp>
        <p:nvSpPr>
          <p:cNvPr id="491" name="Google Shape;491;p34"/>
          <p:cNvSpPr txBox="1"/>
          <p:nvPr/>
        </p:nvSpPr>
        <p:spPr>
          <a:xfrm>
            <a:off x="7260063" y="3521152"/>
            <a:ext cx="1825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b="1">
                <a:solidFill>
                  <a:schemeClr val="lt1"/>
                </a:solidFill>
                <a:latin typeface="Open Sans"/>
                <a:ea typeface="Open Sans"/>
                <a:cs typeface="Open Sans"/>
                <a:sym typeface="Open Sans"/>
              </a:rPr>
              <a:t>Ineffective for small business with widespread audience</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endParaRPr sz="900" b="1">
              <a:solidFill>
                <a:schemeClr val="lt1"/>
              </a:solidFill>
              <a:latin typeface="Open Sans"/>
              <a:ea typeface="Open Sans"/>
              <a:cs typeface="Open Sans"/>
              <a:sym typeface="Open Sans"/>
            </a:endParaRPr>
          </a:p>
        </p:txBody>
      </p:sp>
      <p:sp>
        <p:nvSpPr>
          <p:cNvPr id="492" name="Google Shape;492;p34"/>
          <p:cNvSpPr/>
          <p:nvPr/>
        </p:nvSpPr>
        <p:spPr>
          <a:xfrm>
            <a:off x="3013725" y="970925"/>
            <a:ext cx="2047200" cy="3047400"/>
          </a:xfrm>
          <a:prstGeom prst="rect">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101275" y="4124575"/>
            <a:ext cx="8949000" cy="534300"/>
          </a:xfrm>
          <a:prstGeom prst="rect">
            <a:avLst/>
          </a:prstGeom>
          <a:solidFill>
            <a:srgbClr val="FACC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lt1"/>
                </a:solidFill>
                <a:latin typeface="Open Sans"/>
                <a:ea typeface="Open Sans"/>
                <a:cs typeface="Open Sans"/>
                <a:sym typeface="Open Sans"/>
              </a:rPr>
              <a:t>Key insight: Differentiated marketing allows us to be specific and cost efficient with our marketing while also targeting multiple segments of the niche market. </a:t>
            </a:r>
            <a:endParaRPr sz="1300" b="1">
              <a:solidFill>
                <a:schemeClr val="lt1"/>
              </a:solidFill>
              <a:latin typeface="Open Sans"/>
              <a:ea typeface="Open Sans"/>
              <a:cs typeface="Open Sans"/>
              <a:sym typeface="Open Sans"/>
            </a:endParaRPr>
          </a:p>
        </p:txBody>
      </p:sp>
      <p:pic>
        <p:nvPicPr>
          <p:cNvPr id="494" name="Google Shape;494;p34"/>
          <p:cNvPicPr preferRelativeResize="0"/>
          <p:nvPr/>
        </p:nvPicPr>
        <p:blipFill>
          <a:blip r:embed="rId3">
            <a:alphaModFix/>
          </a:blip>
          <a:stretch>
            <a:fillRect/>
          </a:stretch>
        </p:blipFill>
        <p:spPr>
          <a:xfrm>
            <a:off x="5971286" y="3119987"/>
            <a:ext cx="280390" cy="280401"/>
          </a:xfrm>
          <a:prstGeom prst="rect">
            <a:avLst/>
          </a:prstGeom>
          <a:noFill/>
          <a:ln>
            <a:noFill/>
          </a:ln>
        </p:spPr>
      </p:pic>
      <p:pic>
        <p:nvPicPr>
          <p:cNvPr id="495" name="Google Shape;495;p34"/>
          <p:cNvPicPr preferRelativeResize="0"/>
          <p:nvPr/>
        </p:nvPicPr>
        <p:blipFill>
          <a:blip r:embed="rId3">
            <a:alphaModFix/>
          </a:blip>
          <a:stretch>
            <a:fillRect/>
          </a:stretch>
        </p:blipFill>
        <p:spPr>
          <a:xfrm>
            <a:off x="8032636" y="3113112"/>
            <a:ext cx="280390" cy="280401"/>
          </a:xfrm>
          <a:prstGeom prst="rect">
            <a:avLst/>
          </a:prstGeom>
          <a:noFill/>
          <a:ln>
            <a:noFill/>
          </a:ln>
        </p:spPr>
      </p:pic>
      <p:pic>
        <p:nvPicPr>
          <p:cNvPr id="496" name="Google Shape;496;p34"/>
          <p:cNvPicPr preferRelativeResize="0"/>
          <p:nvPr/>
        </p:nvPicPr>
        <p:blipFill>
          <a:blip r:embed="rId3">
            <a:alphaModFix/>
          </a:blip>
          <a:stretch>
            <a:fillRect/>
          </a:stretch>
        </p:blipFill>
        <p:spPr>
          <a:xfrm>
            <a:off x="8025886" y="2101649"/>
            <a:ext cx="280390" cy="280401"/>
          </a:xfrm>
          <a:prstGeom prst="rect">
            <a:avLst/>
          </a:prstGeom>
          <a:noFill/>
          <a:ln>
            <a:noFill/>
          </a:ln>
        </p:spPr>
      </p:pic>
      <p:pic>
        <p:nvPicPr>
          <p:cNvPr id="497" name="Google Shape;497;p34"/>
          <p:cNvPicPr preferRelativeResize="0"/>
          <p:nvPr/>
        </p:nvPicPr>
        <p:blipFill>
          <a:blip r:embed="rId3">
            <a:alphaModFix/>
          </a:blip>
          <a:stretch>
            <a:fillRect/>
          </a:stretch>
        </p:blipFill>
        <p:spPr>
          <a:xfrm>
            <a:off x="8018261" y="1584774"/>
            <a:ext cx="280390" cy="280401"/>
          </a:xfrm>
          <a:prstGeom prst="rect">
            <a:avLst/>
          </a:prstGeom>
          <a:noFill/>
          <a:ln>
            <a:noFill/>
          </a:ln>
        </p:spPr>
      </p:pic>
      <p:pic>
        <p:nvPicPr>
          <p:cNvPr id="498" name="Google Shape;498;p34"/>
          <p:cNvPicPr preferRelativeResize="0"/>
          <p:nvPr/>
        </p:nvPicPr>
        <p:blipFill>
          <a:blip r:embed="rId4">
            <a:alphaModFix/>
          </a:blip>
          <a:stretch>
            <a:fillRect/>
          </a:stretch>
        </p:blipFill>
        <p:spPr>
          <a:xfrm>
            <a:off x="5939525" y="1553015"/>
            <a:ext cx="343900" cy="343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502"/>
        <p:cNvGrpSpPr/>
        <p:nvPr/>
      </p:nvGrpSpPr>
      <p:grpSpPr>
        <a:xfrm>
          <a:off x="0" y="0"/>
          <a:ext cx="0" cy="0"/>
          <a:chOff x="0" y="0"/>
          <a:chExt cx="0" cy="0"/>
        </a:xfrm>
      </p:grpSpPr>
      <p:sp>
        <p:nvSpPr>
          <p:cNvPr id="503" name="Google Shape;503;p35"/>
          <p:cNvSpPr txBox="1"/>
          <p:nvPr/>
        </p:nvSpPr>
        <p:spPr>
          <a:xfrm>
            <a:off x="216650" y="578400"/>
            <a:ext cx="4169700" cy="3686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1300">
                <a:solidFill>
                  <a:schemeClr val="lt1"/>
                </a:solidFill>
                <a:latin typeface="Open Sans"/>
                <a:ea typeface="Open Sans"/>
                <a:cs typeface="Open Sans"/>
                <a:sym typeface="Open Sans"/>
              </a:rPr>
              <a:t>We will use a </a:t>
            </a:r>
            <a:r>
              <a:rPr lang="en" sz="1300" b="1">
                <a:solidFill>
                  <a:schemeClr val="lt1"/>
                </a:solidFill>
                <a:latin typeface="Open Sans"/>
                <a:ea typeface="Open Sans"/>
                <a:cs typeface="Open Sans"/>
                <a:sym typeface="Open Sans"/>
              </a:rPr>
              <a:t>differentiated targeting</a:t>
            </a:r>
            <a:r>
              <a:rPr lang="en" sz="1300">
                <a:solidFill>
                  <a:schemeClr val="lt1"/>
                </a:solidFill>
                <a:latin typeface="Open Sans"/>
                <a:ea typeface="Open Sans"/>
                <a:cs typeface="Open Sans"/>
                <a:sym typeface="Open Sans"/>
              </a:rPr>
              <a:t> strategy as it fits best within our market segment. Whiskey sour is a niche market consisting of people who are passionate about certain aspects of the drink itself. People that enjoy whiskey sour have a particular persona and share certain qualities that can be targeted in our marketing campaign. The cocktail mixer market is approximately 86 billion USD as of 2021. In terms of a resources perspective, differentiated targeting will allow us to effectively penetrate multiple segments simultaneously while keeping ad spend relatively low.</a:t>
            </a:r>
            <a:endParaRPr sz="1300">
              <a:solidFill>
                <a:schemeClr val="lt1"/>
              </a:solidFill>
              <a:latin typeface="Open Sans"/>
              <a:ea typeface="Open Sans"/>
              <a:cs typeface="Open Sans"/>
              <a:sym typeface="Open Sans"/>
            </a:endParaRPr>
          </a:p>
        </p:txBody>
      </p:sp>
      <p:sp>
        <p:nvSpPr>
          <p:cNvPr id="504" name="Google Shape;504;p35"/>
          <p:cNvSpPr txBox="1"/>
          <p:nvPr/>
        </p:nvSpPr>
        <p:spPr>
          <a:xfrm>
            <a:off x="5543300" y="20897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505" name="Google Shape;505;p35"/>
          <p:cNvSpPr txBox="1"/>
          <p:nvPr/>
        </p:nvSpPr>
        <p:spPr>
          <a:xfrm rot="-269">
            <a:off x="4955232" y="3316297"/>
            <a:ext cx="3833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sz="2200" b="1">
              <a:solidFill>
                <a:schemeClr val="dk1"/>
              </a:solidFill>
              <a:latin typeface="Bebas Neue"/>
              <a:ea typeface="Bebas Neue"/>
              <a:cs typeface="Bebas Neue"/>
              <a:sym typeface="Bebas Neue"/>
            </a:endParaRPr>
          </a:p>
        </p:txBody>
      </p:sp>
      <p:sp>
        <p:nvSpPr>
          <p:cNvPr id="506" name="Google Shape;506;p35"/>
          <p:cNvSpPr txBox="1"/>
          <p:nvPr/>
        </p:nvSpPr>
        <p:spPr>
          <a:xfrm>
            <a:off x="4748525" y="1294200"/>
            <a:ext cx="4246500" cy="25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400" b="1">
                <a:latin typeface="Bebas Neue"/>
                <a:ea typeface="Bebas Neue"/>
                <a:cs typeface="Bebas Neue"/>
                <a:sym typeface="Bebas Neue"/>
              </a:rPr>
              <a:t>SOUR</a:t>
            </a:r>
            <a:endParaRPr sz="15400" b="1">
              <a:latin typeface="Bebas Neue"/>
              <a:ea typeface="Bebas Neue"/>
              <a:cs typeface="Bebas Neue"/>
              <a:sym typeface="Bebas Neue"/>
            </a:endParaRPr>
          </a:p>
        </p:txBody>
      </p:sp>
      <p:pic>
        <p:nvPicPr>
          <p:cNvPr id="507" name="Google Shape;507;p35"/>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511"/>
        <p:cNvGrpSpPr/>
        <p:nvPr/>
      </p:nvGrpSpPr>
      <p:grpSpPr>
        <a:xfrm>
          <a:off x="0" y="0"/>
          <a:ext cx="0" cy="0"/>
          <a:chOff x="0" y="0"/>
          <a:chExt cx="0" cy="0"/>
        </a:xfrm>
      </p:grpSpPr>
      <p:sp>
        <p:nvSpPr>
          <p:cNvPr id="512" name="Google Shape;512;p36"/>
          <p:cNvSpPr txBox="1"/>
          <p:nvPr/>
        </p:nvSpPr>
        <p:spPr>
          <a:xfrm rot="-254">
            <a:off x="2544757" y="2176191"/>
            <a:ext cx="4054500" cy="7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dk1"/>
                </a:solidFill>
                <a:latin typeface="Bebas Neue"/>
                <a:ea typeface="Bebas Neue"/>
                <a:cs typeface="Bebas Neue"/>
                <a:sym typeface="Bebas Neue"/>
              </a:rPr>
              <a:t>Positioning</a:t>
            </a:r>
            <a:endParaRPr sz="6000" b="1">
              <a:solidFill>
                <a:schemeClr val="dk1"/>
              </a:solidFill>
              <a:latin typeface="Bebas Neue"/>
              <a:ea typeface="Bebas Neue"/>
              <a:cs typeface="Bebas Neue"/>
              <a:sym typeface="Bebas Neue"/>
            </a:endParaRPr>
          </a:p>
        </p:txBody>
      </p:sp>
      <p:pic>
        <p:nvPicPr>
          <p:cNvPr id="513" name="Google Shape;513;p36"/>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8909C"/>
        </a:solidFill>
        <a:effectLst/>
      </p:bgPr>
    </p:bg>
    <p:spTree>
      <p:nvGrpSpPr>
        <p:cNvPr id="1" name="Shape 517"/>
        <p:cNvGrpSpPr/>
        <p:nvPr/>
      </p:nvGrpSpPr>
      <p:grpSpPr>
        <a:xfrm>
          <a:off x="0" y="0"/>
          <a:ext cx="0" cy="0"/>
          <a:chOff x="0" y="0"/>
          <a:chExt cx="0" cy="0"/>
        </a:xfrm>
      </p:grpSpPr>
      <p:sp>
        <p:nvSpPr>
          <p:cNvPr id="518" name="Google Shape;518;p37"/>
          <p:cNvSpPr txBox="1"/>
          <p:nvPr/>
        </p:nvSpPr>
        <p:spPr>
          <a:xfrm>
            <a:off x="245300" y="1178700"/>
            <a:ext cx="4169700" cy="2786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1300">
                <a:solidFill>
                  <a:schemeClr val="lt1"/>
                </a:solidFill>
                <a:latin typeface="Open Sans"/>
                <a:ea typeface="Open Sans"/>
                <a:cs typeface="Open Sans"/>
                <a:sym typeface="Open Sans"/>
              </a:rPr>
              <a:t>Sour Pods is looking to position itself not only as a quality cocktail provider for the masses but also as a </a:t>
            </a:r>
            <a:r>
              <a:rPr lang="en" sz="1300" b="1">
                <a:solidFill>
                  <a:schemeClr val="lt1"/>
                </a:solidFill>
                <a:latin typeface="Open Sans"/>
                <a:ea typeface="Open Sans"/>
                <a:cs typeface="Open Sans"/>
                <a:sym typeface="Open Sans"/>
              </a:rPr>
              <a:t>convenient </a:t>
            </a:r>
            <a:r>
              <a:rPr lang="en" sz="1300">
                <a:solidFill>
                  <a:schemeClr val="lt1"/>
                </a:solidFill>
                <a:latin typeface="Open Sans"/>
                <a:ea typeface="Open Sans"/>
                <a:cs typeface="Open Sans"/>
                <a:sym typeface="Open Sans"/>
              </a:rPr>
              <a:t>brand. with </a:t>
            </a:r>
            <a:r>
              <a:rPr lang="en" sz="1300" b="1">
                <a:solidFill>
                  <a:schemeClr val="lt1"/>
                </a:solidFill>
                <a:latin typeface="Open Sans"/>
                <a:ea typeface="Open Sans"/>
                <a:cs typeface="Open Sans"/>
                <a:sym typeface="Open Sans"/>
              </a:rPr>
              <a:t>innovative,</a:t>
            </a:r>
            <a:r>
              <a:rPr lang="en" sz="1300">
                <a:solidFill>
                  <a:schemeClr val="lt1"/>
                </a:solidFill>
                <a:latin typeface="Open Sans"/>
                <a:ea typeface="Open Sans"/>
                <a:cs typeface="Open Sans"/>
                <a:sym typeface="Open Sans"/>
              </a:rPr>
              <a:t> ahead of the curve leader in </a:t>
            </a:r>
            <a:r>
              <a:rPr lang="en" sz="1300" b="1">
                <a:solidFill>
                  <a:schemeClr val="lt1"/>
                </a:solidFill>
                <a:latin typeface="Open Sans"/>
                <a:ea typeface="Open Sans"/>
                <a:cs typeface="Open Sans"/>
                <a:sym typeface="Open Sans"/>
              </a:rPr>
              <a:t>environmentally friendly packing</a:t>
            </a:r>
            <a:r>
              <a:rPr lang="en" sz="1300">
                <a:solidFill>
                  <a:schemeClr val="lt1"/>
                </a:solidFill>
                <a:latin typeface="Open Sans"/>
                <a:ea typeface="Open Sans"/>
                <a:cs typeface="Open Sans"/>
                <a:sym typeface="Open Sans"/>
              </a:rPr>
              <a:t> that their consumers can be proud to use. Its consumers can enjoy their </a:t>
            </a:r>
            <a:r>
              <a:rPr lang="en" sz="1300" i="1">
                <a:solidFill>
                  <a:schemeClr val="lt1"/>
                </a:solidFill>
                <a:latin typeface="Open Sans"/>
                <a:ea typeface="Open Sans"/>
                <a:cs typeface="Open Sans"/>
                <a:sym typeface="Open Sans"/>
              </a:rPr>
              <a:t>premium cocktail</a:t>
            </a:r>
            <a:r>
              <a:rPr lang="en" sz="1300">
                <a:solidFill>
                  <a:schemeClr val="lt1"/>
                </a:solidFill>
                <a:latin typeface="Open Sans"/>
                <a:ea typeface="Open Sans"/>
                <a:cs typeface="Open Sans"/>
                <a:sym typeface="Open Sans"/>
              </a:rPr>
              <a:t> knowing they made an environmental conscious choice while taking in the </a:t>
            </a:r>
            <a:r>
              <a:rPr lang="en" sz="1300" i="1">
                <a:solidFill>
                  <a:schemeClr val="lt1"/>
                </a:solidFill>
                <a:latin typeface="Open Sans"/>
                <a:ea typeface="Open Sans"/>
                <a:cs typeface="Open Sans"/>
                <a:sym typeface="Open Sans"/>
              </a:rPr>
              <a:t>perfectly proportioned cocktail</a:t>
            </a:r>
            <a:r>
              <a:rPr lang="en" sz="1300">
                <a:solidFill>
                  <a:schemeClr val="lt1"/>
                </a:solidFill>
                <a:latin typeface="Open Sans"/>
                <a:ea typeface="Open Sans"/>
                <a:cs typeface="Open Sans"/>
                <a:sym typeface="Open Sans"/>
              </a:rPr>
              <a:t>, every time. </a:t>
            </a:r>
            <a:endParaRPr sz="1300">
              <a:solidFill>
                <a:schemeClr val="lt1"/>
              </a:solidFill>
              <a:latin typeface="Open Sans"/>
              <a:ea typeface="Open Sans"/>
              <a:cs typeface="Open Sans"/>
              <a:sym typeface="Open Sans"/>
            </a:endParaRPr>
          </a:p>
        </p:txBody>
      </p:sp>
      <p:sp>
        <p:nvSpPr>
          <p:cNvPr id="519" name="Google Shape;519;p37"/>
          <p:cNvSpPr txBox="1"/>
          <p:nvPr/>
        </p:nvSpPr>
        <p:spPr>
          <a:xfrm>
            <a:off x="5543300" y="20897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520" name="Google Shape;520;p37"/>
          <p:cNvSpPr txBox="1"/>
          <p:nvPr/>
        </p:nvSpPr>
        <p:spPr>
          <a:xfrm rot="-269">
            <a:off x="4955232" y="3316297"/>
            <a:ext cx="3833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sz="2200" b="1">
              <a:solidFill>
                <a:schemeClr val="dk1"/>
              </a:solidFill>
              <a:latin typeface="Bebas Neue"/>
              <a:ea typeface="Bebas Neue"/>
              <a:cs typeface="Bebas Neue"/>
              <a:sym typeface="Bebas Neue"/>
            </a:endParaRPr>
          </a:p>
        </p:txBody>
      </p:sp>
      <p:sp>
        <p:nvSpPr>
          <p:cNvPr id="521" name="Google Shape;521;p37"/>
          <p:cNvSpPr txBox="1"/>
          <p:nvPr/>
        </p:nvSpPr>
        <p:spPr>
          <a:xfrm>
            <a:off x="4748525" y="1294200"/>
            <a:ext cx="4246500" cy="25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400" b="1">
                <a:latin typeface="Bebas Neue"/>
                <a:ea typeface="Bebas Neue"/>
                <a:cs typeface="Bebas Neue"/>
                <a:sym typeface="Bebas Neue"/>
              </a:rPr>
              <a:t>SOUR</a:t>
            </a:r>
            <a:endParaRPr sz="15400" b="1">
              <a:latin typeface="Bebas Neue"/>
              <a:ea typeface="Bebas Neue"/>
              <a:cs typeface="Bebas Neue"/>
              <a:sym typeface="Bebas Neue"/>
            </a:endParaRPr>
          </a:p>
        </p:txBody>
      </p:sp>
      <p:pic>
        <p:nvPicPr>
          <p:cNvPr id="522" name="Google Shape;522;p37"/>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154"/>
        <p:cNvGrpSpPr/>
        <p:nvPr/>
      </p:nvGrpSpPr>
      <p:grpSpPr>
        <a:xfrm>
          <a:off x="0" y="0"/>
          <a:ext cx="0" cy="0"/>
          <a:chOff x="0" y="0"/>
          <a:chExt cx="0" cy="0"/>
        </a:xfrm>
      </p:grpSpPr>
      <p:sp>
        <p:nvSpPr>
          <p:cNvPr id="155" name="Google Shape;155;p20"/>
          <p:cNvSpPr txBox="1"/>
          <p:nvPr/>
        </p:nvSpPr>
        <p:spPr>
          <a:xfrm rot="-254">
            <a:off x="2544757" y="2176191"/>
            <a:ext cx="4054500" cy="7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dk1"/>
                </a:solidFill>
                <a:latin typeface="Bebas Neue"/>
                <a:ea typeface="Bebas Neue"/>
                <a:cs typeface="Bebas Neue"/>
                <a:sym typeface="Bebas Neue"/>
              </a:rPr>
              <a:t>Segmentation</a:t>
            </a:r>
            <a:endParaRPr sz="6000" b="1">
              <a:solidFill>
                <a:schemeClr val="dk1"/>
              </a:solidFill>
              <a:latin typeface="Bebas Neue"/>
              <a:ea typeface="Bebas Neue"/>
              <a:cs typeface="Bebas Neue"/>
              <a:sym typeface="Bebas Neue"/>
            </a:endParaRPr>
          </a:p>
        </p:txBody>
      </p:sp>
      <p:pic>
        <p:nvPicPr>
          <p:cNvPr id="156" name="Google Shape;156;p20"/>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8"/>
          <p:cNvSpPr/>
          <p:nvPr/>
        </p:nvSpPr>
        <p:spPr>
          <a:xfrm>
            <a:off x="906663" y="13920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txBox="1"/>
          <p:nvPr/>
        </p:nvSpPr>
        <p:spPr>
          <a:xfrm>
            <a:off x="8519433" y="4749892"/>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latin typeface="Roboto"/>
                <a:ea typeface="Roboto"/>
                <a:cs typeface="Roboto"/>
                <a:sym typeface="Roboto"/>
              </a:rPr>
              <a:t>20</a:t>
            </a:fld>
            <a:endParaRPr sz="900">
              <a:solidFill>
                <a:srgbClr val="595959"/>
              </a:solidFill>
              <a:latin typeface="Roboto"/>
              <a:ea typeface="Roboto"/>
              <a:cs typeface="Roboto"/>
              <a:sym typeface="Roboto"/>
            </a:endParaRPr>
          </a:p>
        </p:txBody>
      </p:sp>
      <p:sp>
        <p:nvSpPr>
          <p:cNvPr id="529" name="Google Shape;529;p38"/>
          <p:cNvSpPr/>
          <p:nvPr/>
        </p:nvSpPr>
        <p:spPr>
          <a:xfrm>
            <a:off x="3180463" y="13920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a:off x="906663" y="27414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p:nvPr/>
        </p:nvSpPr>
        <p:spPr>
          <a:xfrm>
            <a:off x="3180463" y="27414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 name="Google Shape;532;p38"/>
          <p:cNvCxnSpPr/>
          <p:nvPr/>
        </p:nvCxnSpPr>
        <p:spPr>
          <a:xfrm rot="10800000">
            <a:off x="954538" y="4114775"/>
            <a:ext cx="4390200" cy="12300"/>
          </a:xfrm>
          <a:prstGeom prst="straightConnector1">
            <a:avLst/>
          </a:prstGeom>
          <a:noFill/>
          <a:ln w="9525" cap="flat" cmpd="sng">
            <a:solidFill>
              <a:srgbClr val="595959"/>
            </a:solidFill>
            <a:prstDash val="solid"/>
            <a:round/>
            <a:headEnd type="triangle" w="med" len="med"/>
            <a:tailEnd type="none" w="med" len="med"/>
          </a:ln>
        </p:spPr>
      </p:cxnSp>
      <p:cxnSp>
        <p:nvCxnSpPr>
          <p:cNvPr id="533" name="Google Shape;533;p38"/>
          <p:cNvCxnSpPr/>
          <p:nvPr/>
        </p:nvCxnSpPr>
        <p:spPr>
          <a:xfrm>
            <a:off x="776225" y="1439452"/>
            <a:ext cx="23700" cy="2571600"/>
          </a:xfrm>
          <a:prstGeom prst="straightConnector1">
            <a:avLst/>
          </a:prstGeom>
          <a:noFill/>
          <a:ln w="9525" cap="flat" cmpd="sng">
            <a:solidFill>
              <a:srgbClr val="595959"/>
            </a:solidFill>
            <a:prstDash val="solid"/>
            <a:round/>
            <a:headEnd type="triangle" w="med" len="med"/>
            <a:tailEnd type="none" w="med" len="med"/>
          </a:ln>
        </p:spPr>
      </p:cxnSp>
      <p:sp>
        <p:nvSpPr>
          <p:cNvPr id="534" name="Google Shape;534;p38"/>
          <p:cNvSpPr txBox="1"/>
          <p:nvPr/>
        </p:nvSpPr>
        <p:spPr>
          <a:xfrm>
            <a:off x="4838564" y="4232290"/>
            <a:ext cx="534300" cy="338700"/>
          </a:xfrm>
          <a:prstGeom prst="rect">
            <a:avLst/>
          </a:prstGeom>
          <a:noFill/>
          <a:ln>
            <a:noFill/>
          </a:ln>
        </p:spPr>
        <p:txBody>
          <a:bodyPr spcFirstLastPara="1" wrap="square" lIns="90000" tIns="91425" rIns="91425" bIns="91425" anchor="t" anchorCtr="0">
            <a:spAutoFit/>
          </a:bodyPr>
          <a:lstStyle/>
          <a:p>
            <a:pPr marL="0" lvl="0" indent="0" algn="r" rtl="0">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535" name="Google Shape;535;p38"/>
          <p:cNvSpPr txBox="1"/>
          <p:nvPr/>
        </p:nvSpPr>
        <p:spPr>
          <a:xfrm>
            <a:off x="210989" y="1392040"/>
            <a:ext cx="5343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536" name="Google Shape;536;p38"/>
          <p:cNvSpPr txBox="1"/>
          <p:nvPr/>
        </p:nvSpPr>
        <p:spPr>
          <a:xfrm>
            <a:off x="954539" y="4232290"/>
            <a:ext cx="53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537" name="Google Shape;537;p38"/>
          <p:cNvSpPr txBox="1"/>
          <p:nvPr/>
        </p:nvSpPr>
        <p:spPr>
          <a:xfrm>
            <a:off x="341512" y="3672350"/>
            <a:ext cx="458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538" name="Google Shape;538;p38"/>
          <p:cNvSpPr txBox="1"/>
          <p:nvPr/>
        </p:nvSpPr>
        <p:spPr>
          <a:xfrm>
            <a:off x="2782850" y="4232300"/>
            <a:ext cx="938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Convenience</a:t>
            </a:r>
            <a:endParaRPr sz="1000">
              <a:solidFill>
                <a:srgbClr val="7B7B7B"/>
              </a:solidFill>
              <a:latin typeface="Helvetica Neue"/>
              <a:ea typeface="Helvetica Neue"/>
              <a:cs typeface="Helvetica Neue"/>
              <a:sym typeface="Helvetica Neue"/>
            </a:endParaRPr>
          </a:p>
        </p:txBody>
      </p:sp>
      <p:sp>
        <p:nvSpPr>
          <p:cNvPr id="539" name="Google Shape;539;p38"/>
          <p:cNvSpPr txBox="1"/>
          <p:nvPr/>
        </p:nvSpPr>
        <p:spPr>
          <a:xfrm rot="-5400000">
            <a:off x="-435675" y="2582500"/>
            <a:ext cx="1748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666666"/>
                </a:solidFill>
                <a:latin typeface="Helvetica Neue"/>
                <a:ea typeface="Helvetica Neue"/>
                <a:cs typeface="Helvetica Neue"/>
                <a:sym typeface="Helvetica Neue"/>
              </a:rPr>
              <a:t>Eco-Friendliness</a:t>
            </a:r>
            <a:endParaRPr sz="1000">
              <a:solidFill>
                <a:srgbClr val="666666"/>
              </a:solidFill>
              <a:latin typeface="Helvetica Neue"/>
              <a:ea typeface="Helvetica Neue"/>
              <a:cs typeface="Helvetica Neue"/>
              <a:sym typeface="Helvetica Neue"/>
            </a:endParaRPr>
          </a:p>
        </p:txBody>
      </p:sp>
      <p:sp>
        <p:nvSpPr>
          <p:cNvPr id="540" name="Google Shape;540;p38"/>
          <p:cNvSpPr txBox="1"/>
          <p:nvPr/>
        </p:nvSpPr>
        <p:spPr>
          <a:xfrm>
            <a:off x="6007413" y="870950"/>
            <a:ext cx="2925600" cy="431100"/>
          </a:xfrm>
          <a:prstGeom prst="rect">
            <a:avLst/>
          </a:prstGeom>
          <a:solidFill>
            <a:srgbClr val="A3C586"/>
          </a:solidFill>
          <a:ln w="28575" cap="flat" cmpd="sng">
            <a:solidFill>
              <a:srgbClr val="000000"/>
            </a:solidFill>
            <a:prstDash val="solid"/>
            <a:miter lim="8000"/>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1600" b="1">
                <a:solidFill>
                  <a:schemeClr val="dk1"/>
                </a:solidFill>
                <a:latin typeface="Roboto"/>
                <a:ea typeface="Roboto"/>
                <a:cs typeface="Roboto"/>
                <a:sym typeface="Roboto"/>
              </a:rPr>
              <a:t>Competitor Insights </a:t>
            </a:r>
            <a:endParaRPr sz="1600" b="1">
              <a:solidFill>
                <a:schemeClr val="dk1"/>
              </a:solidFill>
              <a:latin typeface="Roboto"/>
              <a:ea typeface="Roboto"/>
              <a:cs typeface="Roboto"/>
              <a:sym typeface="Roboto"/>
            </a:endParaRPr>
          </a:p>
        </p:txBody>
      </p:sp>
      <p:sp>
        <p:nvSpPr>
          <p:cNvPr id="541" name="Google Shape;541;p38"/>
          <p:cNvSpPr txBox="1"/>
          <p:nvPr/>
        </p:nvSpPr>
        <p:spPr>
          <a:xfrm>
            <a:off x="5943338" y="1089500"/>
            <a:ext cx="630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a:solidFill>
                  <a:srgbClr val="E8EBF5"/>
                </a:solidFill>
                <a:latin typeface="Roboto Black"/>
                <a:ea typeface="Roboto Black"/>
                <a:cs typeface="Roboto Black"/>
                <a:sym typeface="Roboto Black"/>
              </a:rPr>
              <a:t>1</a:t>
            </a:r>
            <a:endParaRPr sz="8000">
              <a:solidFill>
                <a:srgbClr val="E8EBF5"/>
              </a:solidFill>
              <a:latin typeface="Roboto Black"/>
              <a:ea typeface="Roboto Black"/>
              <a:cs typeface="Roboto Black"/>
              <a:sym typeface="Roboto Black"/>
            </a:endParaRPr>
          </a:p>
        </p:txBody>
      </p:sp>
      <p:sp>
        <p:nvSpPr>
          <p:cNvPr id="542" name="Google Shape;542;p38"/>
          <p:cNvSpPr txBox="1"/>
          <p:nvPr/>
        </p:nvSpPr>
        <p:spPr>
          <a:xfrm>
            <a:off x="5943338" y="2165387"/>
            <a:ext cx="630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a:solidFill>
                  <a:srgbClr val="E8EBF5"/>
                </a:solidFill>
                <a:latin typeface="Roboto Black"/>
                <a:ea typeface="Roboto Black"/>
                <a:cs typeface="Roboto Black"/>
                <a:sym typeface="Roboto Black"/>
              </a:rPr>
              <a:t>2</a:t>
            </a:r>
            <a:endParaRPr sz="8000">
              <a:solidFill>
                <a:srgbClr val="E8EBF5"/>
              </a:solidFill>
              <a:latin typeface="Roboto Black"/>
              <a:ea typeface="Roboto Black"/>
              <a:cs typeface="Roboto Black"/>
              <a:sym typeface="Roboto Black"/>
            </a:endParaRPr>
          </a:p>
        </p:txBody>
      </p:sp>
      <p:sp>
        <p:nvSpPr>
          <p:cNvPr id="543" name="Google Shape;543;p38"/>
          <p:cNvSpPr/>
          <p:nvPr/>
        </p:nvSpPr>
        <p:spPr>
          <a:xfrm>
            <a:off x="6339401" y="2618750"/>
            <a:ext cx="2728800" cy="630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Competitors sacrifice convenience for eco-friendliness - there is a gap in the market for those that offer both.</a:t>
            </a:r>
            <a:endParaRPr sz="1100">
              <a:latin typeface="Helvetica Neue"/>
              <a:ea typeface="Helvetica Neue"/>
              <a:cs typeface="Helvetica Neue"/>
              <a:sym typeface="Helvetica Neue"/>
            </a:endParaRPr>
          </a:p>
        </p:txBody>
      </p:sp>
      <p:sp>
        <p:nvSpPr>
          <p:cNvPr id="544" name="Google Shape;544;p38"/>
          <p:cNvSpPr/>
          <p:nvPr/>
        </p:nvSpPr>
        <p:spPr>
          <a:xfrm>
            <a:off x="6302975" y="1539750"/>
            <a:ext cx="2524200" cy="77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Competitors packaging is not eco-friendly and relies heavily on the use of plastics. This does not support social and economic trends.</a:t>
            </a:r>
            <a:endParaRPr sz="1100">
              <a:solidFill>
                <a:schemeClr val="dk1"/>
              </a:solidFill>
              <a:latin typeface="Helvetica Neue"/>
              <a:ea typeface="Helvetica Neue"/>
              <a:cs typeface="Helvetica Neue"/>
              <a:sym typeface="Helvetica Neue"/>
            </a:endParaRPr>
          </a:p>
        </p:txBody>
      </p:sp>
      <p:sp>
        <p:nvSpPr>
          <p:cNvPr id="545" name="Google Shape;545;p38"/>
          <p:cNvSpPr/>
          <p:nvPr/>
        </p:nvSpPr>
        <p:spPr>
          <a:xfrm>
            <a:off x="954550" y="787872"/>
            <a:ext cx="4390200" cy="48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000000"/>
                </a:solidFill>
                <a:latin typeface="Source Sans Pro"/>
                <a:ea typeface="Source Sans Pro"/>
                <a:cs typeface="Source Sans Pro"/>
                <a:sym typeface="Source Sans Pro"/>
              </a:rPr>
              <a:t>Selection Criteria:</a:t>
            </a:r>
            <a:r>
              <a:rPr lang="en" sz="1000">
                <a:solidFill>
                  <a:srgbClr val="000000"/>
                </a:solidFill>
                <a:latin typeface="Source Sans Pro"/>
                <a:ea typeface="Source Sans Pro"/>
                <a:cs typeface="Source Sans Pro"/>
                <a:sym typeface="Source Sans Pro"/>
              </a:rPr>
              <a:t> </a:t>
            </a:r>
            <a:r>
              <a:rPr lang="en" sz="1200">
                <a:latin typeface="Calibri"/>
                <a:ea typeface="Calibri"/>
                <a:cs typeface="Calibri"/>
                <a:sym typeface="Calibri"/>
              </a:rPr>
              <a:t>Environment-friendly, Preparation Time, Retail Price, Convenience to make, Convenience to Buy</a:t>
            </a:r>
            <a:endParaRPr sz="1000">
              <a:solidFill>
                <a:schemeClr val="dk1"/>
              </a:solidFill>
              <a:latin typeface="Helvetica Neue"/>
              <a:ea typeface="Helvetica Neue"/>
              <a:cs typeface="Helvetica Neue"/>
              <a:sym typeface="Helvetica Neue"/>
            </a:endParaRPr>
          </a:p>
        </p:txBody>
      </p:sp>
      <p:sp>
        <p:nvSpPr>
          <p:cNvPr id="546" name="Google Shape;546;p38"/>
          <p:cNvSpPr/>
          <p:nvPr/>
        </p:nvSpPr>
        <p:spPr>
          <a:xfrm>
            <a:off x="6007425" y="3716900"/>
            <a:ext cx="2925600" cy="7794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Source Sans Pro"/>
                <a:ea typeface="Source Sans Pro"/>
                <a:cs typeface="Source Sans Pro"/>
                <a:sym typeface="Source Sans Pro"/>
              </a:rPr>
              <a:t>Creating an eco-friendly, and convenient sour product is an opportunity to differentiate amongst competitors</a:t>
            </a:r>
            <a:endParaRPr sz="1200" b="1">
              <a:solidFill>
                <a:srgbClr val="FFFFFF"/>
              </a:solidFill>
              <a:latin typeface="Source Sans Pro"/>
              <a:ea typeface="Source Sans Pro"/>
              <a:cs typeface="Source Sans Pro"/>
              <a:sym typeface="Source Sans Pro"/>
            </a:endParaRPr>
          </a:p>
        </p:txBody>
      </p:sp>
      <p:sp>
        <p:nvSpPr>
          <p:cNvPr id="547" name="Google Shape;547;p38"/>
          <p:cNvSpPr/>
          <p:nvPr/>
        </p:nvSpPr>
        <p:spPr>
          <a:xfrm rot="10800000">
            <a:off x="6171228" y="3454620"/>
            <a:ext cx="2598000" cy="1599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8"/>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549" name="Google Shape;549;p38"/>
          <p:cNvSpPr txBox="1">
            <a:spLocks noGrp="1"/>
          </p:cNvSpPr>
          <p:nvPr>
            <p:ph type="title"/>
          </p:nvPr>
        </p:nvSpPr>
        <p:spPr>
          <a:xfrm>
            <a:off x="250250" y="179500"/>
            <a:ext cx="2192400" cy="626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Positioning map</a:t>
            </a:r>
            <a:endParaRPr/>
          </a:p>
        </p:txBody>
      </p:sp>
      <p:cxnSp>
        <p:nvCxnSpPr>
          <p:cNvPr id="550" name="Google Shape;550;p38"/>
          <p:cNvCxnSpPr/>
          <p:nvPr/>
        </p:nvCxnSpPr>
        <p:spPr>
          <a:xfrm>
            <a:off x="340800" y="4773279"/>
            <a:ext cx="8462400" cy="0"/>
          </a:xfrm>
          <a:prstGeom prst="straightConnector1">
            <a:avLst/>
          </a:prstGeom>
          <a:noFill/>
          <a:ln w="9525" cap="flat" cmpd="sng">
            <a:solidFill>
              <a:srgbClr val="CCCCCC"/>
            </a:solidFill>
            <a:prstDash val="solid"/>
            <a:round/>
            <a:headEnd type="none" w="med" len="med"/>
            <a:tailEnd type="none" w="med" len="med"/>
          </a:ln>
        </p:spPr>
      </p:cxnSp>
      <p:pic>
        <p:nvPicPr>
          <p:cNvPr id="551" name="Google Shape;551;p38"/>
          <p:cNvPicPr preferRelativeResize="0"/>
          <p:nvPr/>
        </p:nvPicPr>
        <p:blipFill>
          <a:blip r:embed="rId3">
            <a:alphaModFix/>
          </a:blip>
          <a:stretch>
            <a:fillRect/>
          </a:stretch>
        </p:blipFill>
        <p:spPr>
          <a:xfrm>
            <a:off x="2393625" y="2393563"/>
            <a:ext cx="1512060" cy="338700"/>
          </a:xfrm>
          <a:prstGeom prst="rect">
            <a:avLst/>
          </a:prstGeom>
          <a:noFill/>
          <a:ln>
            <a:noFill/>
          </a:ln>
        </p:spPr>
      </p:pic>
      <p:pic>
        <p:nvPicPr>
          <p:cNvPr id="552" name="Google Shape;552;p38"/>
          <p:cNvPicPr preferRelativeResize="0"/>
          <p:nvPr/>
        </p:nvPicPr>
        <p:blipFill>
          <a:blip r:embed="rId4">
            <a:alphaModFix/>
          </a:blip>
          <a:stretch>
            <a:fillRect/>
          </a:stretch>
        </p:blipFill>
        <p:spPr>
          <a:xfrm>
            <a:off x="4062878" y="2165363"/>
            <a:ext cx="1276274" cy="431100"/>
          </a:xfrm>
          <a:prstGeom prst="rect">
            <a:avLst/>
          </a:prstGeom>
          <a:noFill/>
          <a:ln>
            <a:noFill/>
          </a:ln>
        </p:spPr>
      </p:pic>
      <p:pic>
        <p:nvPicPr>
          <p:cNvPr id="553" name="Google Shape;553;p38"/>
          <p:cNvPicPr preferRelativeResize="0"/>
          <p:nvPr/>
        </p:nvPicPr>
        <p:blipFill>
          <a:blip r:embed="rId5">
            <a:alphaModFix/>
          </a:blip>
          <a:stretch>
            <a:fillRect/>
          </a:stretch>
        </p:blipFill>
        <p:spPr>
          <a:xfrm>
            <a:off x="3614903" y="3180664"/>
            <a:ext cx="852600" cy="485700"/>
          </a:xfrm>
          <a:prstGeom prst="ellipse">
            <a:avLst/>
          </a:prstGeom>
          <a:noFill/>
          <a:ln>
            <a:noFill/>
          </a:ln>
        </p:spPr>
      </p:pic>
      <p:pic>
        <p:nvPicPr>
          <p:cNvPr id="554" name="Google Shape;554;p38"/>
          <p:cNvPicPr preferRelativeResize="0"/>
          <p:nvPr/>
        </p:nvPicPr>
        <p:blipFill>
          <a:blip r:embed="rId6">
            <a:alphaModFix/>
          </a:blip>
          <a:stretch>
            <a:fillRect/>
          </a:stretch>
        </p:blipFill>
        <p:spPr>
          <a:xfrm>
            <a:off x="2120500" y="3175650"/>
            <a:ext cx="852600" cy="495701"/>
          </a:xfrm>
          <a:prstGeom prst="rect">
            <a:avLst/>
          </a:prstGeom>
          <a:noFill/>
          <a:ln>
            <a:noFill/>
          </a:ln>
        </p:spPr>
      </p:pic>
      <p:sp>
        <p:nvSpPr>
          <p:cNvPr id="555" name="Google Shape;555;p38"/>
          <p:cNvSpPr txBox="1"/>
          <p:nvPr/>
        </p:nvSpPr>
        <p:spPr>
          <a:xfrm>
            <a:off x="2060675" y="1526025"/>
            <a:ext cx="1276200" cy="49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Bebas Neue"/>
                <a:ea typeface="Bebas Neue"/>
                <a:cs typeface="Bebas Neue"/>
                <a:sym typeface="Bebas Neue"/>
              </a:rPr>
              <a:t>SOUR</a:t>
            </a:r>
            <a:endParaRPr sz="3500" b="1">
              <a:latin typeface="Bebas Neue"/>
              <a:ea typeface="Bebas Neue"/>
              <a:cs typeface="Bebas Neue"/>
              <a:sym typeface="Bebas Neue"/>
            </a:endParaRPr>
          </a:p>
        </p:txBody>
      </p:sp>
      <p:sp>
        <p:nvSpPr>
          <p:cNvPr id="556" name="Google Shape;556;p38"/>
          <p:cNvSpPr/>
          <p:nvPr/>
        </p:nvSpPr>
        <p:spPr>
          <a:xfrm>
            <a:off x="2057375" y="1458525"/>
            <a:ext cx="1282800" cy="6306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graphicFrame>
        <p:nvGraphicFramePr>
          <p:cNvPr id="561" name="Google Shape;561;p39"/>
          <p:cNvGraphicFramePr/>
          <p:nvPr/>
        </p:nvGraphicFramePr>
        <p:xfrm>
          <a:off x="308263" y="870950"/>
          <a:ext cx="5516025" cy="2975450"/>
        </p:xfrm>
        <a:graphic>
          <a:graphicData uri="http://schemas.openxmlformats.org/drawingml/2006/table">
            <a:tbl>
              <a:tblPr>
                <a:noFill/>
                <a:tableStyleId>{9605A172-F133-4B2C-9804-90A1709EA2BE}</a:tableStyleId>
              </a:tblPr>
              <a:tblGrid>
                <a:gridCol w="858200">
                  <a:extLst>
                    <a:ext uri="{9D8B030D-6E8A-4147-A177-3AD203B41FA5}">
                      <a16:colId xmlns:a16="http://schemas.microsoft.com/office/drawing/2014/main" val="20000"/>
                    </a:ext>
                  </a:extLst>
                </a:gridCol>
                <a:gridCol w="1042825">
                  <a:extLst>
                    <a:ext uri="{9D8B030D-6E8A-4147-A177-3AD203B41FA5}">
                      <a16:colId xmlns:a16="http://schemas.microsoft.com/office/drawing/2014/main" val="20001"/>
                    </a:ext>
                  </a:extLst>
                </a:gridCol>
                <a:gridCol w="964400">
                  <a:extLst>
                    <a:ext uri="{9D8B030D-6E8A-4147-A177-3AD203B41FA5}">
                      <a16:colId xmlns:a16="http://schemas.microsoft.com/office/drawing/2014/main" val="20002"/>
                    </a:ext>
                  </a:extLst>
                </a:gridCol>
                <a:gridCol w="551450">
                  <a:extLst>
                    <a:ext uri="{9D8B030D-6E8A-4147-A177-3AD203B41FA5}">
                      <a16:colId xmlns:a16="http://schemas.microsoft.com/office/drawing/2014/main" val="20003"/>
                    </a:ext>
                  </a:extLst>
                </a:gridCol>
                <a:gridCol w="1054100">
                  <a:extLst>
                    <a:ext uri="{9D8B030D-6E8A-4147-A177-3AD203B41FA5}">
                      <a16:colId xmlns:a16="http://schemas.microsoft.com/office/drawing/2014/main" val="20004"/>
                    </a:ext>
                  </a:extLst>
                </a:gridCol>
                <a:gridCol w="1045050">
                  <a:extLst>
                    <a:ext uri="{9D8B030D-6E8A-4147-A177-3AD203B41FA5}">
                      <a16:colId xmlns:a16="http://schemas.microsoft.com/office/drawing/2014/main" val="20005"/>
                    </a:ext>
                  </a:extLst>
                </a:gridCol>
              </a:tblGrid>
              <a:tr h="753375">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rgbClr val="A3C586"/>
                    </a:solidFill>
                  </a:tcPr>
                </a:tc>
                <a:tc>
                  <a:txBody>
                    <a:bodyPr/>
                    <a:lstStyle/>
                    <a:p>
                      <a:pPr marL="0" lvl="0" indent="0" algn="l" rtl="0">
                        <a:lnSpc>
                          <a:spcPct val="115000"/>
                        </a:lnSpc>
                        <a:spcBef>
                          <a:spcPts val="0"/>
                        </a:spcBef>
                        <a:spcAft>
                          <a:spcPts val="0"/>
                        </a:spcAft>
                        <a:buNone/>
                      </a:pPr>
                      <a:r>
                        <a:rPr lang="en" sz="1200" b="1">
                          <a:solidFill>
                            <a:schemeClr val="lt1"/>
                          </a:solidFill>
                          <a:latin typeface="Calibri"/>
                          <a:ea typeface="Calibri"/>
                          <a:cs typeface="Calibri"/>
                          <a:sym typeface="Calibri"/>
                        </a:rPr>
                        <a:t>Environment friendly</a:t>
                      </a:r>
                      <a:endParaRPr sz="1200" b="1">
                        <a:solidFill>
                          <a:schemeClr val="lt1"/>
                        </a:solidFill>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rgbClr val="A3C586"/>
                    </a:solidFill>
                  </a:tcPr>
                </a:tc>
                <a:tc>
                  <a:txBody>
                    <a:bodyPr/>
                    <a:lstStyle/>
                    <a:p>
                      <a:pPr marL="0" lvl="0" indent="0" algn="l" rtl="0">
                        <a:lnSpc>
                          <a:spcPct val="115000"/>
                        </a:lnSpc>
                        <a:spcBef>
                          <a:spcPts val="0"/>
                        </a:spcBef>
                        <a:spcAft>
                          <a:spcPts val="0"/>
                        </a:spcAft>
                        <a:buNone/>
                      </a:pPr>
                      <a:r>
                        <a:rPr lang="en" sz="1200" b="1">
                          <a:solidFill>
                            <a:schemeClr val="lt1"/>
                          </a:solidFill>
                          <a:latin typeface="Calibri"/>
                          <a:ea typeface="Calibri"/>
                          <a:cs typeface="Calibri"/>
                          <a:sym typeface="Calibri"/>
                        </a:rPr>
                        <a:t>Preparation Time</a:t>
                      </a:r>
                      <a:endParaRPr sz="1200" b="1">
                        <a:solidFill>
                          <a:schemeClr val="lt1"/>
                        </a:solidFill>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rgbClr val="A3C586"/>
                    </a:solidFill>
                  </a:tcPr>
                </a:tc>
                <a:tc>
                  <a:txBody>
                    <a:bodyPr/>
                    <a:lstStyle/>
                    <a:p>
                      <a:pPr marL="0" lvl="0" indent="0" algn="l" rtl="0">
                        <a:lnSpc>
                          <a:spcPct val="115000"/>
                        </a:lnSpc>
                        <a:spcBef>
                          <a:spcPts val="0"/>
                        </a:spcBef>
                        <a:spcAft>
                          <a:spcPts val="0"/>
                        </a:spcAft>
                        <a:buNone/>
                      </a:pPr>
                      <a:r>
                        <a:rPr lang="en" sz="1200" b="1">
                          <a:solidFill>
                            <a:schemeClr val="lt1"/>
                          </a:solidFill>
                          <a:latin typeface="Calibri"/>
                          <a:ea typeface="Calibri"/>
                          <a:cs typeface="Calibri"/>
                          <a:sym typeface="Calibri"/>
                        </a:rPr>
                        <a:t>Retail Price</a:t>
                      </a:r>
                      <a:endParaRPr sz="1200" b="1">
                        <a:solidFill>
                          <a:schemeClr val="lt1"/>
                        </a:solidFill>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rgbClr val="A3C586"/>
                    </a:solidFill>
                  </a:tcPr>
                </a:tc>
                <a:tc>
                  <a:txBody>
                    <a:bodyPr/>
                    <a:lstStyle/>
                    <a:p>
                      <a:pPr marL="0" lvl="0" indent="0" algn="l" rtl="0">
                        <a:lnSpc>
                          <a:spcPct val="115000"/>
                        </a:lnSpc>
                        <a:spcBef>
                          <a:spcPts val="0"/>
                        </a:spcBef>
                        <a:spcAft>
                          <a:spcPts val="0"/>
                        </a:spcAft>
                        <a:buNone/>
                      </a:pPr>
                      <a:r>
                        <a:rPr lang="en" sz="1200" b="1">
                          <a:solidFill>
                            <a:schemeClr val="lt1"/>
                          </a:solidFill>
                          <a:latin typeface="Calibri"/>
                          <a:ea typeface="Calibri"/>
                          <a:cs typeface="Calibri"/>
                          <a:sym typeface="Calibri"/>
                        </a:rPr>
                        <a:t>Convenience to make</a:t>
                      </a:r>
                      <a:endParaRPr sz="1200" b="1">
                        <a:solidFill>
                          <a:schemeClr val="lt1"/>
                        </a:solidFill>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rgbClr val="A3C586"/>
                    </a:solidFill>
                  </a:tcPr>
                </a:tc>
                <a:tc>
                  <a:txBody>
                    <a:bodyPr/>
                    <a:lstStyle/>
                    <a:p>
                      <a:pPr marL="0" lvl="0" indent="0" algn="l" rtl="0">
                        <a:lnSpc>
                          <a:spcPct val="115000"/>
                        </a:lnSpc>
                        <a:spcBef>
                          <a:spcPts val="0"/>
                        </a:spcBef>
                        <a:spcAft>
                          <a:spcPts val="0"/>
                        </a:spcAft>
                        <a:buNone/>
                      </a:pPr>
                      <a:r>
                        <a:rPr lang="en" sz="1200" b="1">
                          <a:solidFill>
                            <a:schemeClr val="lt1"/>
                          </a:solidFill>
                          <a:latin typeface="Calibri"/>
                          <a:ea typeface="Calibri"/>
                          <a:cs typeface="Calibri"/>
                          <a:sym typeface="Calibri"/>
                        </a:rPr>
                        <a:t>Convenience to Buy</a:t>
                      </a:r>
                      <a:endParaRPr sz="1200" b="1">
                        <a:solidFill>
                          <a:schemeClr val="lt1"/>
                        </a:solidFill>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rgbClr val="A3C586"/>
                    </a:solidFill>
                  </a:tcPr>
                </a:tc>
                <a:extLst>
                  <a:ext uri="{0D108BD9-81ED-4DB2-BD59-A6C34878D82A}">
                    <a16:rowId xmlns:a16="http://schemas.microsoft.com/office/drawing/2014/main" val="10000"/>
                  </a:ext>
                </a:extLst>
              </a:tr>
              <a:tr h="335525">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SOUR</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chemeClr val="dk1"/>
                      </a:solidFill>
                      <a:prstDash val="solid"/>
                      <a:round/>
                      <a:headEnd type="none" w="sm" len="sm"/>
                      <a:tailEnd type="none" w="sm" len="sm"/>
                    </a:lnR>
                    <a:lnT w="12650" cap="flat" cmpd="sng">
                      <a:solidFill>
                        <a:srgbClr val="000000"/>
                      </a:solidFill>
                      <a:prstDash val="solid"/>
                      <a:round/>
                      <a:headEnd type="none" w="sm" len="sm"/>
                      <a:tailEnd type="none" w="sm" len="sm"/>
                    </a:lnT>
                    <a:lnB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63500" marR="63500" marT="63500" marB="63500">
                    <a:lnL cap="flat" cmpd="sng">
                      <a:solidFill>
                        <a:schemeClr val="dk1"/>
                      </a:solidFill>
                      <a:prstDash val="solid"/>
                      <a:round/>
                      <a:headEnd type="none" w="sm" len="sm"/>
                      <a:tailEnd type="none" w="sm" len="sm"/>
                    </a:lnL>
                    <a:lnR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3500" marR="63500" marT="63500" marB="63500">
                    <a:lnL cap="flat" cmpd="sng">
                      <a:solidFill>
                        <a:schemeClr val="dk1"/>
                      </a:solidFill>
                      <a:prstDash val="solid"/>
                      <a:round/>
                      <a:headEnd type="none" w="sm" len="sm"/>
                      <a:tailEnd type="none" w="sm" len="sm"/>
                    </a:lnL>
                    <a:lnR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3500" marR="63500" marT="63500" marB="63500">
                    <a:lnL cap="flat" cmpd="sng">
                      <a:solidFill>
                        <a:schemeClr val="dk1"/>
                      </a:solidFill>
                      <a:prstDash val="solid"/>
                      <a:round/>
                      <a:headEnd type="none" w="sm" len="sm"/>
                      <a:tailEnd type="none" w="sm" len="sm"/>
                    </a:lnL>
                    <a:lnR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4</a:t>
                      </a:r>
                      <a:endParaRPr sz="1200" b="1">
                        <a:latin typeface="Calibri"/>
                        <a:ea typeface="Calibri"/>
                        <a:cs typeface="Calibri"/>
                        <a:sym typeface="Calibri"/>
                      </a:endParaRPr>
                    </a:p>
                  </a:txBody>
                  <a:tcPr marL="63500" marR="63500" marT="63500" marB="63500">
                    <a:lnL cap="flat" cmpd="sng">
                      <a:solidFill>
                        <a:schemeClr val="dk1"/>
                      </a:solidFill>
                      <a:prstDash val="solid"/>
                      <a:round/>
                      <a:headEnd type="none" w="sm" len="sm"/>
                      <a:tailEnd type="none" w="sm" len="sm"/>
                    </a:lnL>
                    <a:lnR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4</a:t>
                      </a:r>
                      <a:endParaRPr sz="1200" b="1">
                        <a:latin typeface="Calibri"/>
                        <a:ea typeface="Calibri"/>
                        <a:cs typeface="Calibri"/>
                        <a:sym typeface="Calibri"/>
                      </a:endParaRPr>
                    </a:p>
                  </a:txBody>
                  <a:tcPr marL="63500" marR="63500" marT="63500" marB="63500">
                    <a:lnL cap="flat" cmpd="sng">
                      <a:solidFill>
                        <a:schemeClr val="dk1"/>
                      </a:solidFill>
                      <a:prstDash val="solid"/>
                      <a:round/>
                      <a:headEnd type="none" w="sm" len="sm"/>
                      <a:tailEnd type="none" w="sm" len="sm"/>
                    </a:lnL>
                    <a:lnR w="12650" cap="flat" cmpd="sng">
                      <a:solidFill>
                        <a:schemeClr val="dk1"/>
                      </a:solidFill>
                      <a:prstDash val="solid"/>
                      <a:round/>
                      <a:headEnd type="none" w="sm" len="sm"/>
                      <a:tailEnd type="none" w="sm" len="sm"/>
                    </a:lnR>
                    <a:lnT w="12650" cap="flat" cmpd="sng">
                      <a:solidFill>
                        <a:schemeClr val="dk1"/>
                      </a:solidFill>
                      <a:prstDash val="solid"/>
                      <a:round/>
                      <a:headEnd type="none" w="sm" len="sm"/>
                      <a:tailEnd type="none" w="sm" len="sm"/>
                    </a:lnT>
                    <a:lnB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5525">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Bartesian</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chemeClr val="dk1"/>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35525">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Dogfish</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1</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4</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35525">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Lyre's G+T</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4</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4</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44450">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Coit Paradisio</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1</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2</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35525">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Sodas</a:t>
                      </a:r>
                      <a:endParaRPr sz="1200" b="1">
                        <a:latin typeface="Calibri"/>
                        <a:ea typeface="Calibri"/>
                        <a:cs typeface="Calibri"/>
                        <a:sym typeface="Calibri"/>
                      </a:endParaRPr>
                    </a:p>
                  </a:txBody>
                  <a:tcPr marL="63500" marR="63500" marT="63500" marB="63500">
                    <a:lnL w="12650"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1</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3</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latin typeface="Calibri"/>
                          <a:ea typeface="Calibri"/>
                          <a:cs typeface="Calibri"/>
                          <a:sym typeface="Calibri"/>
                        </a:rPr>
                        <a:t>5</a:t>
                      </a:r>
                      <a:endParaRPr sz="1200" b="1">
                        <a:latin typeface="Calibri"/>
                        <a:ea typeface="Calibri"/>
                        <a:cs typeface="Calibri"/>
                        <a:sym typeface="Calibri"/>
                      </a:endParaRPr>
                    </a:p>
                  </a:txBody>
                  <a:tcPr marL="63500" marR="63500" marT="63500" marB="63500">
                    <a:lnL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62" name="Google Shape;562;p39"/>
          <p:cNvSpPr txBox="1"/>
          <p:nvPr/>
        </p:nvSpPr>
        <p:spPr>
          <a:xfrm>
            <a:off x="361550" y="245300"/>
            <a:ext cx="4926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Helvetica Neue"/>
                <a:ea typeface="Helvetica Neue"/>
                <a:cs typeface="Helvetica Neue"/>
                <a:sym typeface="Helvetica Neue"/>
              </a:rPr>
              <a:t>Positioning Map- Decision Criteria</a:t>
            </a:r>
            <a:endParaRPr sz="1900" b="1">
              <a:solidFill>
                <a:schemeClr val="dk1"/>
              </a:solidFill>
              <a:latin typeface="Helvetica Neue"/>
              <a:ea typeface="Helvetica Neue"/>
              <a:cs typeface="Helvetica Neue"/>
              <a:sym typeface="Helvetica Neue"/>
            </a:endParaRPr>
          </a:p>
        </p:txBody>
      </p:sp>
      <p:sp>
        <p:nvSpPr>
          <p:cNvPr id="563" name="Google Shape;563;p39"/>
          <p:cNvSpPr txBox="1"/>
          <p:nvPr/>
        </p:nvSpPr>
        <p:spPr>
          <a:xfrm>
            <a:off x="6007413" y="870950"/>
            <a:ext cx="2925600" cy="431100"/>
          </a:xfrm>
          <a:prstGeom prst="rect">
            <a:avLst/>
          </a:prstGeom>
          <a:solidFill>
            <a:srgbClr val="A3C586"/>
          </a:solidFill>
          <a:ln w="28575" cap="flat" cmpd="sng">
            <a:solidFill>
              <a:srgbClr val="000000"/>
            </a:solidFill>
            <a:prstDash val="solid"/>
            <a:miter lim="8000"/>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1600" b="1">
                <a:solidFill>
                  <a:schemeClr val="dk1"/>
                </a:solidFill>
                <a:latin typeface="Roboto"/>
                <a:ea typeface="Roboto"/>
                <a:cs typeface="Roboto"/>
                <a:sym typeface="Roboto"/>
              </a:rPr>
              <a:t>Reasoning</a:t>
            </a:r>
            <a:endParaRPr sz="1600" b="1">
              <a:solidFill>
                <a:schemeClr val="dk1"/>
              </a:solidFill>
              <a:latin typeface="Roboto"/>
              <a:ea typeface="Roboto"/>
              <a:cs typeface="Roboto"/>
              <a:sym typeface="Roboto"/>
            </a:endParaRPr>
          </a:p>
        </p:txBody>
      </p:sp>
      <p:sp>
        <p:nvSpPr>
          <p:cNvPr id="564" name="Google Shape;564;p39"/>
          <p:cNvSpPr txBox="1"/>
          <p:nvPr/>
        </p:nvSpPr>
        <p:spPr>
          <a:xfrm>
            <a:off x="6065850" y="2594600"/>
            <a:ext cx="2867100" cy="1108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a:t>5= Excels in the criteria</a:t>
            </a:r>
            <a:endParaRPr sz="1200"/>
          </a:p>
          <a:p>
            <a:pPr marL="0" lvl="0" indent="0" algn="l" rtl="0">
              <a:spcBef>
                <a:spcPts val="0"/>
              </a:spcBef>
              <a:spcAft>
                <a:spcPts val="0"/>
              </a:spcAft>
              <a:buNone/>
            </a:pPr>
            <a:r>
              <a:rPr lang="en" sz="1200"/>
              <a:t>4= Adopts the criteria</a:t>
            </a:r>
            <a:endParaRPr sz="1200"/>
          </a:p>
          <a:p>
            <a:pPr marL="0" lvl="0" indent="0" algn="l" rtl="0">
              <a:spcBef>
                <a:spcPts val="0"/>
              </a:spcBef>
              <a:spcAft>
                <a:spcPts val="0"/>
              </a:spcAft>
              <a:buNone/>
            </a:pPr>
            <a:r>
              <a:rPr lang="en" sz="1200"/>
              <a:t>3 = Acknowledges the criteria</a:t>
            </a:r>
            <a:endParaRPr sz="1200"/>
          </a:p>
          <a:p>
            <a:pPr marL="0" lvl="0" indent="0" algn="l" rtl="0">
              <a:spcBef>
                <a:spcPts val="0"/>
              </a:spcBef>
              <a:spcAft>
                <a:spcPts val="0"/>
              </a:spcAft>
              <a:buNone/>
            </a:pPr>
            <a:r>
              <a:rPr lang="en" sz="1200"/>
              <a:t>2= </a:t>
            </a:r>
            <a:r>
              <a:rPr lang="en" sz="1200">
                <a:solidFill>
                  <a:schemeClr val="dk1"/>
                </a:solidFill>
              </a:rPr>
              <a:t>Relates to the criteria</a:t>
            </a:r>
            <a:endParaRPr sz="1200">
              <a:solidFill>
                <a:schemeClr val="dk1"/>
              </a:solidFill>
            </a:endParaRPr>
          </a:p>
          <a:p>
            <a:pPr marL="0" lvl="0" indent="0" algn="l" rtl="0">
              <a:spcBef>
                <a:spcPts val="0"/>
              </a:spcBef>
              <a:spcAft>
                <a:spcPts val="0"/>
              </a:spcAft>
              <a:buNone/>
            </a:pPr>
            <a:r>
              <a:rPr lang="en" sz="1200">
                <a:solidFill>
                  <a:schemeClr val="dk1"/>
                </a:solidFill>
              </a:rPr>
              <a:t>1= Fails the criteria</a:t>
            </a:r>
            <a:endParaRPr sz="1200">
              <a:solidFill>
                <a:schemeClr val="dk1"/>
              </a:solidFill>
            </a:endParaRPr>
          </a:p>
        </p:txBody>
      </p:sp>
      <p:sp>
        <p:nvSpPr>
          <p:cNvPr id="565" name="Google Shape;565;p39"/>
          <p:cNvSpPr txBox="1"/>
          <p:nvPr/>
        </p:nvSpPr>
        <p:spPr>
          <a:xfrm>
            <a:off x="6065850" y="1486625"/>
            <a:ext cx="2867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3F8B20"/>
                </a:solidFill>
              </a:rPr>
              <a:t>To understand the competitors better, we ranked them on a scale of 1 to 5. This will help us compare and analyze Sour’s positioning in the market.</a:t>
            </a:r>
            <a:endParaRPr sz="1200">
              <a:solidFill>
                <a:srgbClr val="3F8B20"/>
              </a:solidFill>
            </a:endParaRPr>
          </a:p>
        </p:txBody>
      </p:sp>
      <p:sp>
        <p:nvSpPr>
          <p:cNvPr id="566" name="Google Shape;566;p39"/>
          <p:cNvSpPr txBox="1"/>
          <p:nvPr/>
        </p:nvSpPr>
        <p:spPr>
          <a:xfrm>
            <a:off x="325550" y="4047525"/>
            <a:ext cx="8496600" cy="6156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Insights</a:t>
            </a:r>
            <a:r>
              <a:rPr lang="en"/>
              <a:t>: According to our analysis, </a:t>
            </a:r>
            <a:r>
              <a:rPr lang="en" b="1"/>
              <a:t>environment-friendly</a:t>
            </a:r>
            <a:r>
              <a:rPr lang="en"/>
              <a:t> &amp; </a:t>
            </a:r>
            <a:r>
              <a:rPr lang="en" b="1"/>
              <a:t>convenience</a:t>
            </a:r>
            <a:r>
              <a:rPr lang="en"/>
              <a:t> rule out to be the top two most important criterias for Sour, when deciding on their positioning strategy in the market.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0"/>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Positioning Map- Decision Criteria</a:t>
            </a:r>
            <a:endParaRPr/>
          </a:p>
        </p:txBody>
      </p:sp>
      <p:sp>
        <p:nvSpPr>
          <p:cNvPr id="572" name="Google Shape;572;p40"/>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Reasoning</a:t>
            </a:r>
            <a:endParaRPr/>
          </a:p>
        </p:txBody>
      </p:sp>
      <p:sp>
        <p:nvSpPr>
          <p:cNvPr id="573" name="Google Shape;573;p40"/>
          <p:cNvSpPr txBox="1"/>
          <p:nvPr/>
        </p:nvSpPr>
        <p:spPr>
          <a:xfrm>
            <a:off x="359900" y="922350"/>
            <a:ext cx="8301300" cy="2729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200" b="1">
                <a:latin typeface="Open Sans"/>
                <a:ea typeface="Open Sans"/>
                <a:cs typeface="Open Sans"/>
                <a:sym typeface="Open Sans"/>
              </a:rPr>
              <a:t>Environment- Friendly</a:t>
            </a:r>
            <a:r>
              <a:rPr lang="en" sz="1200">
                <a:latin typeface="Open Sans"/>
                <a:ea typeface="Open Sans"/>
                <a:cs typeface="Open Sans"/>
                <a:sym typeface="Open Sans"/>
              </a:rPr>
              <a:t>: Sustainability has become a top priority for consumers when making buying decisions. 32% of total alcohol consumers want to engage in adopting an eco-friendly lifestyle (Deloitte, 2021).</a:t>
            </a:r>
            <a:endParaRPr sz="1200">
              <a:latin typeface="Open Sans"/>
              <a:ea typeface="Open Sans"/>
              <a:cs typeface="Open Sans"/>
              <a:sym typeface="Open Sans"/>
            </a:endParaRPr>
          </a:p>
          <a:p>
            <a:pPr marL="0" lvl="0" indent="0" algn="l" rtl="0">
              <a:lnSpc>
                <a:spcPct val="100000"/>
              </a:lnSpc>
              <a:spcBef>
                <a:spcPts val="1000"/>
              </a:spcBef>
              <a:spcAft>
                <a:spcPts val="0"/>
              </a:spcAft>
              <a:buNone/>
            </a:pPr>
            <a:r>
              <a:rPr lang="en" sz="1200" b="1">
                <a:latin typeface="Open Sans"/>
                <a:ea typeface="Open Sans"/>
                <a:cs typeface="Open Sans"/>
                <a:sym typeface="Open Sans"/>
              </a:rPr>
              <a:t>Preparation Time</a:t>
            </a:r>
            <a:r>
              <a:rPr lang="en" sz="1200">
                <a:latin typeface="Open Sans"/>
                <a:ea typeface="Open Sans"/>
                <a:cs typeface="Open Sans"/>
                <a:sym typeface="Open Sans"/>
              </a:rPr>
              <a:t>: The RTD market has grown 43% globally (Swartz, 2020). People value time and want to know what they’re putting in their body.</a:t>
            </a:r>
            <a:endParaRPr sz="1200">
              <a:latin typeface="Open Sans"/>
              <a:ea typeface="Open Sans"/>
              <a:cs typeface="Open Sans"/>
              <a:sym typeface="Open Sans"/>
            </a:endParaRPr>
          </a:p>
          <a:p>
            <a:pPr marL="0" lvl="0" indent="0" algn="l" rtl="0">
              <a:lnSpc>
                <a:spcPct val="100000"/>
              </a:lnSpc>
              <a:spcBef>
                <a:spcPts val="1000"/>
              </a:spcBef>
              <a:spcAft>
                <a:spcPts val="0"/>
              </a:spcAft>
              <a:buNone/>
            </a:pPr>
            <a:r>
              <a:rPr lang="en" sz="1200" b="1">
                <a:latin typeface="Open Sans"/>
                <a:ea typeface="Open Sans"/>
                <a:cs typeface="Open Sans"/>
                <a:sym typeface="Open Sans"/>
              </a:rPr>
              <a:t>Retail Price</a:t>
            </a:r>
            <a:r>
              <a:rPr lang="en" sz="1200">
                <a:latin typeface="Open Sans"/>
                <a:ea typeface="Open Sans"/>
                <a:cs typeface="Open Sans"/>
                <a:sym typeface="Open Sans"/>
              </a:rPr>
              <a:t>: Price is important, there’s no doubt in that. A study published by National Institute of Health shows that the brand choice that consumers make while purchasing their beverage, is directly linked to the price offering of the brand (National Institute of Health, 2015)</a:t>
            </a:r>
            <a:endParaRPr sz="1200">
              <a:latin typeface="Open Sans"/>
              <a:ea typeface="Open Sans"/>
              <a:cs typeface="Open Sans"/>
              <a:sym typeface="Open Sans"/>
            </a:endParaRPr>
          </a:p>
          <a:p>
            <a:pPr marL="0" lvl="0" indent="0" algn="l" rtl="0">
              <a:lnSpc>
                <a:spcPct val="100000"/>
              </a:lnSpc>
              <a:spcBef>
                <a:spcPts val="1000"/>
              </a:spcBef>
              <a:spcAft>
                <a:spcPts val="0"/>
              </a:spcAft>
              <a:buNone/>
            </a:pPr>
            <a:r>
              <a:rPr lang="en" sz="1200" b="1">
                <a:latin typeface="Open Sans"/>
                <a:ea typeface="Open Sans"/>
                <a:cs typeface="Open Sans"/>
                <a:sym typeface="Open Sans"/>
              </a:rPr>
              <a:t>Convenience to Make</a:t>
            </a:r>
            <a:r>
              <a:rPr lang="en" sz="1200">
                <a:latin typeface="Open Sans"/>
                <a:ea typeface="Open Sans"/>
                <a:cs typeface="Open Sans"/>
                <a:sym typeface="Open Sans"/>
              </a:rPr>
              <a:t>: Thanks to the pandemic, now more than ever, the ability to make cocktails from the comfort of your home is in trend. Consumers want to have fun and be adventurous (Swartz, 2020).</a:t>
            </a:r>
            <a:endParaRPr sz="1200">
              <a:latin typeface="Open Sans"/>
              <a:ea typeface="Open Sans"/>
              <a:cs typeface="Open Sans"/>
              <a:sym typeface="Open Sans"/>
            </a:endParaRPr>
          </a:p>
          <a:p>
            <a:pPr marL="0" lvl="0" indent="0" algn="l" rtl="0">
              <a:lnSpc>
                <a:spcPct val="100000"/>
              </a:lnSpc>
              <a:spcBef>
                <a:spcPts val="1000"/>
              </a:spcBef>
              <a:spcAft>
                <a:spcPts val="1000"/>
              </a:spcAft>
              <a:buNone/>
            </a:pPr>
            <a:r>
              <a:rPr lang="en" sz="1200" b="1">
                <a:latin typeface="Open Sans"/>
                <a:ea typeface="Open Sans"/>
                <a:cs typeface="Open Sans"/>
                <a:sym typeface="Open Sans"/>
              </a:rPr>
              <a:t>Convenience to Buy</a:t>
            </a:r>
            <a:r>
              <a:rPr lang="en" sz="1200">
                <a:latin typeface="Open Sans"/>
                <a:ea typeface="Open Sans"/>
                <a:cs typeface="Open Sans"/>
                <a:sym typeface="Open Sans"/>
              </a:rPr>
              <a:t>: Although consumers value price &amp; quality, but in a survey conducted by Smart Insights, 52% respondents said that convenience influences their purchase (Smart Insights, 2020)</a:t>
            </a:r>
            <a:endParaRPr sz="1200">
              <a:latin typeface="Open Sans"/>
              <a:ea typeface="Open Sans"/>
              <a:cs typeface="Open Sans"/>
              <a:sym typeface="Open Sans"/>
            </a:endParaRPr>
          </a:p>
        </p:txBody>
      </p:sp>
      <p:sp>
        <p:nvSpPr>
          <p:cNvPr id="574" name="Google Shape;574;p40"/>
          <p:cNvSpPr txBox="1"/>
          <p:nvPr/>
        </p:nvSpPr>
        <p:spPr>
          <a:xfrm>
            <a:off x="184475" y="3700275"/>
            <a:ext cx="8691900" cy="8772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POSITIONING STATEMENT</a:t>
            </a:r>
            <a:r>
              <a:rPr lang="en" sz="1200">
                <a:solidFill>
                  <a:schemeClr val="dk1"/>
                </a:solidFill>
                <a:latin typeface="Calibri"/>
                <a:ea typeface="Calibri"/>
                <a:cs typeface="Calibri"/>
                <a:sym typeface="Calibri"/>
              </a:rPr>
              <a:t>: </a:t>
            </a:r>
            <a:r>
              <a:rPr lang="en" sz="1500">
                <a:solidFill>
                  <a:schemeClr val="dk1"/>
                </a:solidFill>
                <a:latin typeface="Calibri"/>
                <a:ea typeface="Calibri"/>
                <a:cs typeface="Calibri"/>
                <a:sym typeface="Calibri"/>
              </a:rPr>
              <a:t>“To whiskey drinkers who are looking for a better mixer than the same old sodas, Sour Pods is a quality mixer that conveniently gives you a quality cocktail in the comfort of your own home, while also allowing you to make environmentally friendly choice over traditional cans or bottles”.</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578"/>
        <p:cNvGrpSpPr/>
        <p:nvPr/>
      </p:nvGrpSpPr>
      <p:grpSpPr>
        <a:xfrm>
          <a:off x="0" y="0"/>
          <a:ext cx="0" cy="0"/>
          <a:chOff x="0" y="0"/>
          <a:chExt cx="0" cy="0"/>
        </a:xfrm>
      </p:grpSpPr>
      <p:sp>
        <p:nvSpPr>
          <p:cNvPr id="579" name="Google Shape;579;p41"/>
          <p:cNvSpPr txBox="1"/>
          <p:nvPr/>
        </p:nvSpPr>
        <p:spPr>
          <a:xfrm rot="-254">
            <a:off x="2544757" y="2176191"/>
            <a:ext cx="4054500" cy="7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dk1"/>
                </a:solidFill>
                <a:latin typeface="Bebas Neue"/>
                <a:ea typeface="Bebas Neue"/>
                <a:cs typeface="Bebas Neue"/>
                <a:sym typeface="Bebas Neue"/>
              </a:rPr>
              <a:t>Component 1: Revised</a:t>
            </a:r>
            <a:endParaRPr sz="6000" b="1">
              <a:solidFill>
                <a:schemeClr val="dk1"/>
              </a:solidFill>
              <a:latin typeface="Bebas Neue"/>
              <a:ea typeface="Bebas Neue"/>
              <a:cs typeface="Bebas Neue"/>
              <a:sym typeface="Bebas Neue"/>
            </a:endParaRPr>
          </a:p>
        </p:txBody>
      </p:sp>
      <p:pic>
        <p:nvPicPr>
          <p:cNvPr id="580" name="Google Shape;580;p41"/>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2"/>
          <p:cNvSpPr txBox="1"/>
          <p:nvPr/>
        </p:nvSpPr>
        <p:spPr>
          <a:xfrm>
            <a:off x="8519433" y="4749892"/>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latin typeface="Roboto"/>
                <a:ea typeface="Roboto"/>
                <a:cs typeface="Roboto"/>
                <a:sym typeface="Roboto"/>
              </a:rPr>
              <a:t>24</a:t>
            </a:fld>
            <a:endParaRPr sz="900">
              <a:solidFill>
                <a:srgbClr val="595959"/>
              </a:solidFill>
              <a:latin typeface="Roboto"/>
              <a:ea typeface="Roboto"/>
              <a:cs typeface="Roboto"/>
              <a:sym typeface="Roboto"/>
            </a:endParaRPr>
          </a:p>
        </p:txBody>
      </p:sp>
      <p:cxnSp>
        <p:nvCxnSpPr>
          <p:cNvPr id="586" name="Google Shape;586;p42"/>
          <p:cNvCxnSpPr/>
          <p:nvPr/>
        </p:nvCxnSpPr>
        <p:spPr>
          <a:xfrm>
            <a:off x="4580822" y="-617227"/>
            <a:ext cx="0" cy="8433300"/>
          </a:xfrm>
          <a:prstGeom prst="straightConnector1">
            <a:avLst/>
          </a:prstGeom>
          <a:noFill/>
          <a:ln w="9525" cap="flat" cmpd="sng">
            <a:solidFill>
              <a:srgbClr val="78909C"/>
            </a:solidFill>
            <a:prstDash val="dot"/>
            <a:round/>
            <a:headEnd type="none" w="med" len="med"/>
            <a:tailEnd type="none" w="med" len="med"/>
          </a:ln>
        </p:spPr>
      </p:cxnSp>
      <p:sp>
        <p:nvSpPr>
          <p:cNvPr id="587" name="Google Shape;587;p42"/>
          <p:cNvSpPr/>
          <p:nvPr/>
        </p:nvSpPr>
        <p:spPr>
          <a:xfrm>
            <a:off x="364175" y="3869875"/>
            <a:ext cx="8433300" cy="667800"/>
          </a:xfrm>
          <a:prstGeom prst="rect">
            <a:avLst/>
          </a:prstGeom>
          <a:solidFill>
            <a:srgbClr val="F4A3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latin typeface="Helvetica Neue"/>
                <a:ea typeface="Helvetica Neue"/>
                <a:cs typeface="Helvetica Neue"/>
                <a:sym typeface="Helvetica Neue"/>
              </a:rPr>
              <a:t>SOUR is a brand new, revolutionary product that </a:t>
            </a:r>
            <a:r>
              <a:rPr lang="en" b="1">
                <a:solidFill>
                  <a:schemeClr val="dk1"/>
                </a:solidFill>
                <a:latin typeface="Helvetica Neue"/>
                <a:ea typeface="Helvetica Neue"/>
                <a:cs typeface="Helvetica Neue"/>
                <a:sym typeface="Helvetica Neue"/>
              </a:rPr>
              <a:t>addresses a massive market gap.</a:t>
            </a:r>
            <a:endParaRPr b="1">
              <a:solidFill>
                <a:schemeClr val="dk1"/>
              </a:solidFill>
              <a:latin typeface="Helvetica Neue"/>
              <a:ea typeface="Helvetica Neue"/>
              <a:cs typeface="Helvetica Neue"/>
              <a:sym typeface="Helvetica Neue"/>
            </a:endParaRPr>
          </a:p>
        </p:txBody>
      </p:sp>
      <p:sp>
        <p:nvSpPr>
          <p:cNvPr id="588" name="Google Shape;588;p42"/>
          <p:cNvSpPr/>
          <p:nvPr/>
        </p:nvSpPr>
        <p:spPr>
          <a:xfrm rot="10800000">
            <a:off x="3200803" y="3599433"/>
            <a:ext cx="2598000" cy="1599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2"/>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Situational Analysis</a:t>
            </a:r>
            <a:endParaRPr/>
          </a:p>
        </p:txBody>
      </p:sp>
      <p:sp>
        <p:nvSpPr>
          <p:cNvPr id="590" name="Google Shape;590;p42"/>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Who are we? </a:t>
            </a:r>
            <a:endParaRPr/>
          </a:p>
        </p:txBody>
      </p:sp>
      <p:pic>
        <p:nvPicPr>
          <p:cNvPr id="591" name="Google Shape;591;p42"/>
          <p:cNvPicPr preferRelativeResize="0"/>
          <p:nvPr/>
        </p:nvPicPr>
        <p:blipFill>
          <a:blip r:embed="rId3">
            <a:alphaModFix/>
          </a:blip>
          <a:stretch>
            <a:fillRect/>
          </a:stretch>
        </p:blipFill>
        <p:spPr>
          <a:xfrm>
            <a:off x="7427425" y="1295751"/>
            <a:ext cx="861900" cy="861900"/>
          </a:xfrm>
          <a:prstGeom prst="rect">
            <a:avLst/>
          </a:prstGeom>
          <a:noFill/>
          <a:ln>
            <a:noFill/>
          </a:ln>
        </p:spPr>
      </p:pic>
      <p:pic>
        <p:nvPicPr>
          <p:cNvPr id="592" name="Google Shape;592;p42"/>
          <p:cNvPicPr preferRelativeResize="0"/>
          <p:nvPr/>
        </p:nvPicPr>
        <p:blipFill>
          <a:blip r:embed="rId4">
            <a:alphaModFix/>
          </a:blip>
          <a:stretch>
            <a:fillRect/>
          </a:stretch>
        </p:blipFill>
        <p:spPr>
          <a:xfrm>
            <a:off x="4499200" y="1403402"/>
            <a:ext cx="715300" cy="715300"/>
          </a:xfrm>
          <a:prstGeom prst="rect">
            <a:avLst/>
          </a:prstGeom>
          <a:noFill/>
          <a:ln>
            <a:noFill/>
          </a:ln>
        </p:spPr>
      </p:pic>
      <p:sp>
        <p:nvSpPr>
          <p:cNvPr id="593" name="Google Shape;593;p42"/>
          <p:cNvSpPr txBox="1"/>
          <p:nvPr/>
        </p:nvSpPr>
        <p:spPr>
          <a:xfrm>
            <a:off x="177100" y="2261175"/>
            <a:ext cx="3023700" cy="6465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800"/>
              </a:spcAft>
              <a:buNone/>
            </a:pPr>
            <a:r>
              <a:rPr lang="en" sz="1200">
                <a:solidFill>
                  <a:schemeClr val="dk1"/>
                </a:solidFill>
                <a:latin typeface="Helvetica Neue"/>
                <a:ea typeface="Helvetica Neue"/>
                <a:cs typeface="Helvetica Neue"/>
                <a:sym typeface="Helvetica Neue"/>
              </a:rPr>
              <a:t>“We combine cocktails at home with environmentally friendly packaging.”</a:t>
            </a:r>
            <a:endParaRPr>
              <a:latin typeface="Helvetica Neue"/>
              <a:ea typeface="Helvetica Neue"/>
              <a:cs typeface="Helvetica Neue"/>
              <a:sym typeface="Helvetica Neue"/>
            </a:endParaRPr>
          </a:p>
        </p:txBody>
      </p:sp>
      <p:sp>
        <p:nvSpPr>
          <p:cNvPr id="594" name="Google Shape;594;p42"/>
          <p:cNvSpPr txBox="1"/>
          <p:nvPr/>
        </p:nvSpPr>
        <p:spPr>
          <a:xfrm>
            <a:off x="6283800" y="2165600"/>
            <a:ext cx="2757900" cy="1116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800"/>
              </a:spcAft>
              <a:buNone/>
            </a:pPr>
            <a:r>
              <a:rPr lang="en" sz="1100">
                <a:solidFill>
                  <a:schemeClr val="dk1"/>
                </a:solidFill>
                <a:latin typeface="Helvetica Neue"/>
                <a:ea typeface="Helvetica Neue"/>
                <a:cs typeface="Helvetica Neue"/>
                <a:sym typeface="Helvetica Neue"/>
              </a:rPr>
              <a:t>We will be using seaweed pods sourced from Ooho, who are based out of Europe. </a:t>
            </a:r>
            <a:r>
              <a:rPr lang="en" sz="1100" b="1">
                <a:solidFill>
                  <a:schemeClr val="dk1"/>
                </a:solidFill>
                <a:latin typeface="Helvetica Neue"/>
                <a:ea typeface="Helvetica Neue"/>
                <a:cs typeface="Helvetica Neue"/>
                <a:sym typeface="Helvetica Neue"/>
              </a:rPr>
              <a:t>Seaweed is an eco-friendly alternative to current products.</a:t>
            </a:r>
            <a:endParaRPr sz="1100" b="1">
              <a:latin typeface="Helvetica Neue"/>
              <a:ea typeface="Helvetica Neue"/>
              <a:cs typeface="Helvetica Neue"/>
              <a:sym typeface="Helvetica Neue"/>
            </a:endParaRPr>
          </a:p>
        </p:txBody>
      </p:sp>
      <p:sp>
        <p:nvSpPr>
          <p:cNvPr id="595" name="Google Shape;595;p42"/>
          <p:cNvSpPr txBox="1"/>
          <p:nvPr/>
        </p:nvSpPr>
        <p:spPr>
          <a:xfrm>
            <a:off x="3429900" y="2165588"/>
            <a:ext cx="2853900" cy="86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800"/>
              </a:spcAft>
              <a:buClr>
                <a:schemeClr val="dk1"/>
              </a:buClr>
              <a:buSzPts val="1100"/>
              <a:buFont typeface="Arial"/>
              <a:buNone/>
            </a:pPr>
            <a:r>
              <a:rPr lang="en" sz="1100">
                <a:solidFill>
                  <a:schemeClr val="dk1"/>
                </a:solidFill>
                <a:latin typeface="Helvetica Neue"/>
                <a:ea typeface="Helvetica Neue"/>
                <a:cs typeface="Helvetica Neue"/>
                <a:sym typeface="Helvetica Neue"/>
              </a:rPr>
              <a:t>Product doesn’t contain any alcohol, only the mixer- allows for us to </a:t>
            </a:r>
            <a:r>
              <a:rPr lang="en" sz="1100" b="1">
                <a:solidFill>
                  <a:schemeClr val="dk1"/>
                </a:solidFill>
                <a:latin typeface="Helvetica Neue"/>
                <a:ea typeface="Helvetica Neue"/>
                <a:cs typeface="Helvetica Neue"/>
                <a:sym typeface="Helvetica Neue"/>
              </a:rPr>
              <a:t>sell our product anywhere.</a:t>
            </a:r>
            <a:endParaRPr sz="1100" b="1">
              <a:latin typeface="Helvetica Neue"/>
              <a:ea typeface="Helvetica Neue"/>
              <a:cs typeface="Helvetica Neue"/>
              <a:sym typeface="Helvetica Neue"/>
            </a:endParaRPr>
          </a:p>
        </p:txBody>
      </p:sp>
      <p:pic>
        <p:nvPicPr>
          <p:cNvPr id="596" name="Google Shape;596;p42"/>
          <p:cNvPicPr preferRelativeResize="0"/>
          <p:nvPr/>
        </p:nvPicPr>
        <p:blipFill>
          <a:blip r:embed="rId5">
            <a:alphaModFix/>
          </a:blip>
          <a:stretch>
            <a:fillRect/>
          </a:stretch>
        </p:blipFill>
        <p:spPr>
          <a:xfrm>
            <a:off x="713350" y="1244743"/>
            <a:ext cx="1951200" cy="963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3"/>
          <p:cNvSpPr txBox="1"/>
          <p:nvPr/>
        </p:nvSpPr>
        <p:spPr>
          <a:xfrm>
            <a:off x="8519433" y="4749892"/>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latin typeface="Roboto"/>
                <a:ea typeface="Roboto"/>
                <a:cs typeface="Roboto"/>
                <a:sym typeface="Roboto"/>
              </a:rPr>
              <a:t>25</a:t>
            </a:fld>
            <a:endParaRPr sz="900">
              <a:solidFill>
                <a:srgbClr val="595959"/>
              </a:solidFill>
              <a:latin typeface="Roboto"/>
              <a:ea typeface="Roboto"/>
              <a:cs typeface="Roboto"/>
              <a:sym typeface="Roboto"/>
            </a:endParaRPr>
          </a:p>
        </p:txBody>
      </p:sp>
      <p:cxnSp>
        <p:nvCxnSpPr>
          <p:cNvPr id="602" name="Google Shape;602;p43"/>
          <p:cNvCxnSpPr/>
          <p:nvPr/>
        </p:nvCxnSpPr>
        <p:spPr>
          <a:xfrm>
            <a:off x="340800" y="4773279"/>
            <a:ext cx="8462400" cy="0"/>
          </a:xfrm>
          <a:prstGeom prst="straightConnector1">
            <a:avLst/>
          </a:prstGeom>
          <a:noFill/>
          <a:ln w="9525" cap="flat" cmpd="sng">
            <a:solidFill>
              <a:srgbClr val="CCCCCC"/>
            </a:solidFill>
            <a:prstDash val="solid"/>
            <a:round/>
            <a:headEnd type="none" w="med" len="med"/>
            <a:tailEnd type="none" w="med" len="med"/>
          </a:ln>
        </p:spPr>
      </p:cxnSp>
      <p:cxnSp>
        <p:nvCxnSpPr>
          <p:cNvPr id="603" name="Google Shape;603;p43"/>
          <p:cNvCxnSpPr/>
          <p:nvPr/>
        </p:nvCxnSpPr>
        <p:spPr>
          <a:xfrm>
            <a:off x="4580822" y="-617227"/>
            <a:ext cx="0" cy="8433300"/>
          </a:xfrm>
          <a:prstGeom prst="straightConnector1">
            <a:avLst/>
          </a:prstGeom>
          <a:noFill/>
          <a:ln w="9525" cap="flat" cmpd="sng">
            <a:solidFill>
              <a:srgbClr val="78909C"/>
            </a:solidFill>
            <a:prstDash val="dot"/>
            <a:round/>
            <a:headEnd type="none" w="med" len="med"/>
            <a:tailEnd type="none" w="med" len="med"/>
          </a:ln>
        </p:spPr>
      </p:cxnSp>
      <p:sp>
        <p:nvSpPr>
          <p:cNvPr id="604" name="Google Shape;604;p43"/>
          <p:cNvSpPr/>
          <p:nvPr/>
        </p:nvSpPr>
        <p:spPr>
          <a:xfrm>
            <a:off x="364175" y="3869875"/>
            <a:ext cx="8433300" cy="667800"/>
          </a:xfrm>
          <a:prstGeom prst="rect">
            <a:avLst/>
          </a:prstGeom>
          <a:solidFill>
            <a:srgbClr val="F4A3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dk1"/>
                </a:solidFill>
                <a:latin typeface="Helvetica Neue"/>
                <a:ea typeface="Helvetica Neue"/>
                <a:cs typeface="Helvetica Neue"/>
                <a:sym typeface="Helvetica Neue"/>
              </a:rPr>
              <a:t>Insight: </a:t>
            </a:r>
            <a:r>
              <a:rPr lang="en">
                <a:solidFill>
                  <a:schemeClr val="dk1"/>
                </a:solidFill>
                <a:latin typeface="Helvetica Neue"/>
                <a:ea typeface="Helvetica Neue"/>
                <a:cs typeface="Helvetica Neue"/>
                <a:sym typeface="Helvetica Neue"/>
              </a:rPr>
              <a:t>Though there are startup risks, the cost efficient business model, product differentiation, and external industry trends make this a viable business</a:t>
            </a:r>
            <a:endParaRPr>
              <a:solidFill>
                <a:schemeClr val="dk1"/>
              </a:solidFill>
              <a:latin typeface="Helvetica Neue"/>
              <a:ea typeface="Helvetica Neue"/>
              <a:cs typeface="Helvetica Neue"/>
              <a:sym typeface="Helvetica Neue"/>
            </a:endParaRPr>
          </a:p>
        </p:txBody>
      </p:sp>
      <p:sp>
        <p:nvSpPr>
          <p:cNvPr id="605" name="Google Shape;605;p43"/>
          <p:cNvSpPr/>
          <p:nvPr/>
        </p:nvSpPr>
        <p:spPr>
          <a:xfrm rot="10800000">
            <a:off x="3200803" y="3599433"/>
            <a:ext cx="2598000" cy="1599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Situational Analysis</a:t>
            </a:r>
            <a:endParaRPr/>
          </a:p>
        </p:txBody>
      </p:sp>
      <p:sp>
        <p:nvSpPr>
          <p:cNvPr id="607" name="Google Shape;607;p43"/>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are our strengths and weaknesses?</a:t>
            </a:r>
            <a:endParaRPr/>
          </a:p>
        </p:txBody>
      </p:sp>
      <p:sp>
        <p:nvSpPr>
          <p:cNvPr id="608" name="Google Shape;608;p43"/>
          <p:cNvSpPr/>
          <p:nvPr/>
        </p:nvSpPr>
        <p:spPr>
          <a:xfrm>
            <a:off x="361925" y="1241573"/>
            <a:ext cx="3889800" cy="2217000"/>
          </a:xfrm>
          <a:prstGeom prst="rect">
            <a:avLst/>
          </a:prstGeom>
          <a:noFill/>
          <a:ln w="28575" cap="flat" cmpd="sng">
            <a:solidFill>
              <a:srgbClr val="3B4046"/>
            </a:solidFill>
            <a:prstDash val="solid"/>
            <a:miter lim="800000"/>
            <a:headEnd type="none" w="sm" len="sm"/>
            <a:tailEnd type="none" w="sm" len="sm"/>
          </a:ln>
        </p:spPr>
        <p:txBody>
          <a:bodyPr spcFirstLastPara="1" wrap="square" lIns="91425" tIns="45700" rIns="91425" bIns="45700" anchor="ctr" anchorCtr="0">
            <a:noAutofit/>
          </a:bodyPr>
          <a:lstStyle/>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First company with completely compostable packaging </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Cost-efficient business-model</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The whiskey-based RTD market is fairly untapped. Whiskey Invest Direct (2020) reports that, “RTD sales volumes will have risen by 43% during 2020 and projects that it will maintain a compound annual growth rate of +21.8% up to 2024”</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Cost per-unit will allow for profits to quickly be achieved with minimal sales required</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Sour Pods will collaborate with ‘Ooho’, the brand which received a lot of praise for their environmentally-sustainable technology. Therefore, this will add credibility to our company’s name, promote goodwill and start healthy relationship with our target consumer.</a:t>
            </a:r>
            <a:endParaRPr sz="500">
              <a:latin typeface="Helvetica Neue"/>
              <a:ea typeface="Helvetica Neue"/>
              <a:cs typeface="Helvetica Neue"/>
              <a:sym typeface="Helvetica Neue"/>
            </a:endParaRPr>
          </a:p>
        </p:txBody>
      </p:sp>
      <p:sp>
        <p:nvSpPr>
          <p:cNvPr id="609" name="Google Shape;609;p43"/>
          <p:cNvSpPr/>
          <p:nvPr/>
        </p:nvSpPr>
        <p:spPr>
          <a:xfrm>
            <a:off x="379319" y="866125"/>
            <a:ext cx="3873000" cy="254400"/>
          </a:xfrm>
          <a:prstGeom prst="rect">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a:solidFill>
                  <a:srgbClr val="FFFFFF"/>
                </a:solidFill>
                <a:latin typeface="Helvetica Neue"/>
                <a:ea typeface="Helvetica Neue"/>
                <a:cs typeface="Helvetica Neue"/>
                <a:sym typeface="Helvetica Neue"/>
              </a:rPr>
              <a:t>Internal Strengths</a:t>
            </a:r>
            <a:endParaRPr sz="1200" b="1">
              <a:solidFill>
                <a:srgbClr val="FFFFFF"/>
              </a:solidFill>
              <a:latin typeface="Helvetica Neue"/>
              <a:ea typeface="Helvetica Neue"/>
              <a:cs typeface="Helvetica Neue"/>
              <a:sym typeface="Helvetica Neue"/>
            </a:endParaRPr>
          </a:p>
        </p:txBody>
      </p:sp>
      <p:sp>
        <p:nvSpPr>
          <p:cNvPr id="610" name="Google Shape;610;p43"/>
          <p:cNvSpPr/>
          <p:nvPr/>
        </p:nvSpPr>
        <p:spPr>
          <a:xfrm>
            <a:off x="4808950" y="1241573"/>
            <a:ext cx="3865800" cy="2217000"/>
          </a:xfrm>
          <a:prstGeom prst="rect">
            <a:avLst/>
          </a:prstGeom>
          <a:noFill/>
          <a:ln w="28575" cap="flat" cmpd="sng">
            <a:solidFill>
              <a:srgbClr val="3B4046"/>
            </a:solidFill>
            <a:prstDash val="solid"/>
            <a:miter lim="800000"/>
            <a:headEnd type="none" w="sm" len="sm"/>
            <a:tailEnd type="none" w="sm" len="sm"/>
          </a:ln>
        </p:spPr>
        <p:txBody>
          <a:bodyPr spcFirstLastPara="1" wrap="square" lIns="91425" tIns="45700" rIns="91425" bIns="45700" anchor="ctr" anchorCtr="0">
            <a:noAutofit/>
          </a:bodyPr>
          <a:lstStyle/>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It is a start-up business, the recognition and brand presence are nil</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Heavy investments required, unsure revenue &amp; many expenses</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Extra caution is required to ensure that each batch of Sour Pods meets the North American Health and Food standards</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cause delays in imports of pods from England. A report from Statistics Canada (2021) states that “consumption goods saw a -12.3% decline from just January 2020 to June 2020”</a:t>
            </a:r>
            <a:endParaRPr sz="800">
              <a:solidFill>
                <a:schemeClr val="dk1"/>
              </a:solidFill>
              <a:latin typeface="Helvetica Neue"/>
              <a:ea typeface="Helvetica Neue"/>
              <a:cs typeface="Helvetica Neue"/>
              <a:sym typeface="Helvetica Neue"/>
            </a:endParaRPr>
          </a:p>
          <a:p>
            <a:pPr marL="457200" lvl="0" indent="-279400" algn="l" rtl="0">
              <a:lnSpc>
                <a:spcPct val="150000"/>
              </a:lnSpc>
              <a:spcBef>
                <a:spcPts val="0"/>
              </a:spcBef>
              <a:spcAft>
                <a:spcPts val="0"/>
              </a:spcAft>
              <a:buClr>
                <a:schemeClr val="dk1"/>
              </a:buClr>
              <a:buSzPts val="800"/>
              <a:buFont typeface="Helvetica Neue"/>
              <a:buChar char="●"/>
            </a:pPr>
            <a:r>
              <a:rPr lang="en" sz="800">
                <a:solidFill>
                  <a:schemeClr val="dk1"/>
                </a:solidFill>
                <a:latin typeface="Helvetica Neue"/>
                <a:ea typeface="Helvetica Neue"/>
                <a:cs typeface="Helvetica Neue"/>
                <a:sym typeface="Helvetica Neue"/>
              </a:rPr>
              <a:t>COVID-19 will also affect our services as the shipping of products to customers, might experience delays</a:t>
            </a:r>
            <a:endParaRPr sz="800">
              <a:latin typeface="Helvetica Neue"/>
              <a:ea typeface="Helvetica Neue"/>
              <a:cs typeface="Helvetica Neue"/>
              <a:sym typeface="Helvetica Neue"/>
            </a:endParaRPr>
          </a:p>
        </p:txBody>
      </p:sp>
      <p:sp>
        <p:nvSpPr>
          <p:cNvPr id="611" name="Google Shape;611;p43"/>
          <p:cNvSpPr/>
          <p:nvPr/>
        </p:nvSpPr>
        <p:spPr>
          <a:xfrm>
            <a:off x="4826232" y="866125"/>
            <a:ext cx="3848700" cy="254400"/>
          </a:xfrm>
          <a:prstGeom prst="rect">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a:solidFill>
                  <a:srgbClr val="FFFFFF"/>
                </a:solidFill>
                <a:latin typeface="Helvetica Neue"/>
                <a:ea typeface="Helvetica Neue"/>
                <a:cs typeface="Helvetica Neue"/>
                <a:sym typeface="Helvetica Neue"/>
              </a:rPr>
              <a:t>Internal Weaknesses</a:t>
            </a:r>
            <a:endParaRPr sz="1200" b="1">
              <a:solidFill>
                <a:srgbClr val="FFFFFF"/>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4"/>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Product Cost Breakdown</a:t>
            </a:r>
            <a:endParaRPr/>
          </a:p>
        </p:txBody>
      </p:sp>
      <p:sp>
        <p:nvSpPr>
          <p:cNvPr id="617" name="Google Shape;617;p44"/>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a:t>Cost Components</a:t>
            </a:r>
            <a:endParaRPr/>
          </a:p>
        </p:txBody>
      </p:sp>
      <p:sp>
        <p:nvSpPr>
          <p:cNvPr id="618" name="Google Shape;618;p44"/>
          <p:cNvSpPr/>
          <p:nvPr/>
        </p:nvSpPr>
        <p:spPr>
          <a:xfrm>
            <a:off x="6398675" y="1356050"/>
            <a:ext cx="489300" cy="2155800"/>
          </a:xfrm>
          <a:prstGeom prst="rightBrace">
            <a:avLst>
              <a:gd name="adj1" fmla="val 50000"/>
              <a:gd name="adj2"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4"/>
          <p:cNvSpPr txBox="1"/>
          <p:nvPr/>
        </p:nvSpPr>
        <p:spPr>
          <a:xfrm>
            <a:off x="6810575" y="2187650"/>
            <a:ext cx="2182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032556"/>
                </a:solidFill>
                <a:latin typeface="Helvetica Neue"/>
                <a:ea typeface="Helvetica Neue"/>
                <a:cs typeface="Helvetica Neue"/>
                <a:sym typeface="Helvetica Neue"/>
              </a:rPr>
              <a:t>= $0.801</a:t>
            </a:r>
            <a:endParaRPr sz="2000" b="1">
              <a:solidFill>
                <a:srgbClr val="032556"/>
              </a:solidFill>
              <a:latin typeface="Helvetica Neue"/>
              <a:ea typeface="Helvetica Neue"/>
              <a:cs typeface="Helvetica Neue"/>
              <a:sym typeface="Helvetica Neue"/>
            </a:endParaRPr>
          </a:p>
        </p:txBody>
      </p:sp>
      <p:graphicFrame>
        <p:nvGraphicFramePr>
          <p:cNvPr id="620" name="Google Shape;620;p44"/>
          <p:cNvGraphicFramePr/>
          <p:nvPr/>
        </p:nvGraphicFramePr>
        <p:xfrm>
          <a:off x="258975" y="1363425"/>
          <a:ext cx="5943600" cy="2169160"/>
        </p:xfrm>
        <a:graphic>
          <a:graphicData uri="http://schemas.openxmlformats.org/drawingml/2006/table">
            <a:tbl>
              <a:tblPr>
                <a:noFill/>
                <a:tableStyleId>{5E52D4B0-6A7E-4E5E-89CA-870869107D9D}</a:tableStyleId>
              </a:tblPr>
              <a:tblGrid>
                <a:gridCol w="29718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1200" b="1">
                          <a:latin typeface="Helvetica Neue"/>
                          <a:ea typeface="Helvetica Neue"/>
                          <a:cs typeface="Helvetica Neue"/>
                          <a:sym typeface="Helvetica Neue"/>
                        </a:rPr>
                        <a:t>Item</a:t>
                      </a:r>
                      <a:endParaRPr sz="1200" b="1">
                        <a:latin typeface="Helvetica Neue"/>
                        <a:ea typeface="Helvetica Neue"/>
                        <a:cs typeface="Helvetica Neue"/>
                        <a:sym typeface="Helvetica Neue"/>
                      </a:endParaRPr>
                    </a:p>
                  </a:txBody>
                  <a:tcPr marL="63500" marR="63500" marT="63500" marB="63500"/>
                </a:tc>
                <a:tc>
                  <a:txBody>
                    <a:bodyPr/>
                    <a:lstStyle/>
                    <a:p>
                      <a:pPr marL="0" lvl="0" indent="0" algn="l" rtl="0">
                        <a:spcBef>
                          <a:spcPts val="0"/>
                        </a:spcBef>
                        <a:spcAft>
                          <a:spcPts val="0"/>
                        </a:spcAft>
                        <a:buNone/>
                      </a:pPr>
                      <a:r>
                        <a:rPr lang="en" sz="1200" b="1">
                          <a:latin typeface="Helvetica Neue"/>
                          <a:ea typeface="Helvetica Neue"/>
                          <a:cs typeface="Helvetica Neue"/>
                          <a:sym typeface="Helvetica Neue"/>
                        </a:rPr>
                        <a:t>Cost</a:t>
                      </a:r>
                      <a:endParaRPr sz="1200" b="1">
                        <a:latin typeface="Helvetica Neue"/>
                        <a:ea typeface="Helvetica Neue"/>
                        <a:cs typeface="Helvetica Neue"/>
                        <a:sym typeface="Helvetica Neue"/>
                      </a:endParaRPr>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1-ounce lime juice </a:t>
                      </a:r>
                      <a:endParaRPr sz="1200">
                        <a:latin typeface="Helvetica Neue"/>
                        <a:ea typeface="Helvetica Neue"/>
                        <a:cs typeface="Helvetica Neue"/>
                        <a:sym typeface="Helvetica Neue"/>
                      </a:endParaRPr>
                    </a:p>
                  </a:txBody>
                  <a:tcPr marL="63500" marR="63500" marT="63500" marB="63500"/>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$0.03 (Walmart.ca)</a:t>
                      </a:r>
                      <a:endParaRPr sz="1200">
                        <a:latin typeface="Helvetica Neue"/>
                        <a:ea typeface="Helvetica Neue"/>
                        <a:cs typeface="Helvetica Neue"/>
                        <a:sym typeface="Helvetica Neue"/>
                      </a:endParaRPr>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1-ounce simple syrup</a:t>
                      </a:r>
                      <a:endParaRPr sz="1200">
                        <a:latin typeface="Helvetica Neue"/>
                        <a:ea typeface="Helvetica Neue"/>
                        <a:cs typeface="Helvetica Neue"/>
                        <a:sym typeface="Helvetica Neue"/>
                      </a:endParaRPr>
                    </a:p>
                  </a:txBody>
                  <a:tcPr marL="63500" marR="63500" marT="63500" marB="63500"/>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$0.059 (Walmart.ca)</a:t>
                      </a:r>
                      <a:endParaRPr sz="1200">
                        <a:latin typeface="Helvetica Neue"/>
                        <a:ea typeface="Helvetica Neue"/>
                        <a:cs typeface="Helvetica Neue"/>
                        <a:sym typeface="Helvetica Neue"/>
                      </a:endParaRPr>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Ooho packaging</a:t>
                      </a:r>
                      <a:endParaRPr sz="1200">
                        <a:latin typeface="Helvetica Neue"/>
                        <a:ea typeface="Helvetica Neue"/>
                        <a:cs typeface="Helvetica Neue"/>
                        <a:sym typeface="Helvetica Neue"/>
                      </a:endParaRPr>
                    </a:p>
                  </a:txBody>
                  <a:tcPr marL="63500" marR="63500" marT="63500" marB="63500"/>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$0.002 (Ooho.com)</a:t>
                      </a:r>
                      <a:endParaRPr sz="1200">
                        <a:latin typeface="Helvetica Neue"/>
                        <a:ea typeface="Helvetica Neue"/>
                        <a:cs typeface="Helvetica Neue"/>
                        <a:sym typeface="Helvetica Neue"/>
                      </a:endParaRPr>
                    </a:p>
                  </a:txBody>
                  <a:tcPr marL="63500" marR="63500" marT="63500" marB="63500"/>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Delivery (1 ounce)</a:t>
                      </a:r>
                      <a:endParaRPr sz="1200">
                        <a:latin typeface="Helvetica Neue"/>
                        <a:ea typeface="Helvetica Neue"/>
                        <a:cs typeface="Helvetica Neue"/>
                        <a:sym typeface="Helvetica Neue"/>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$0.16 </a:t>
                      </a:r>
                      <a:endParaRPr sz="1200">
                        <a:latin typeface="Helvetica Neue"/>
                        <a:ea typeface="Helvetica Neue"/>
                        <a:cs typeface="Helvetica Neue"/>
                        <a:sym typeface="Helvetica Neue"/>
                      </a:endParaRPr>
                    </a:p>
                  </a:txBody>
                  <a:tcPr marL="63500" marR="63500" marT="63500" marB="6350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Egg White</a:t>
                      </a:r>
                      <a:endParaRPr sz="1200">
                        <a:latin typeface="Helvetica Neue"/>
                        <a:ea typeface="Helvetica Neue"/>
                        <a:cs typeface="Helvetica Neue"/>
                        <a:sym typeface="Helvetica Neue"/>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$ 0.70</a:t>
                      </a:r>
                      <a:endParaRPr sz="1200">
                        <a:latin typeface="Helvetica Neue"/>
                        <a:ea typeface="Helvetica Neue"/>
                        <a:cs typeface="Helvetica Neue"/>
                        <a:sym typeface="Helvetica Neue"/>
                      </a:endParaRPr>
                    </a:p>
                  </a:txBody>
                  <a:tcPr marL="63500" marR="63500" marT="63500" marB="63500">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Advertising Ad Cost</a:t>
                      </a:r>
                      <a:endParaRPr sz="1200">
                        <a:latin typeface="Helvetica Neue"/>
                        <a:ea typeface="Helvetica Neue"/>
                        <a:cs typeface="Helvetica Neue"/>
                        <a:sym typeface="Helvetica Neue"/>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Helvetica Neue"/>
                          <a:ea typeface="Helvetica Neue"/>
                          <a:cs typeface="Helvetica Neue"/>
                          <a:sym typeface="Helvetica Neue"/>
                        </a:rPr>
                        <a:t>$0.35</a:t>
                      </a:r>
                      <a:endParaRPr sz="1200">
                        <a:latin typeface="Helvetica Neue"/>
                        <a:ea typeface="Helvetica Neue"/>
                        <a:cs typeface="Helvetica Neue"/>
                        <a:sym typeface="Helvetica Neue"/>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621" name="Google Shape;621;p44"/>
          <p:cNvSpPr/>
          <p:nvPr/>
        </p:nvSpPr>
        <p:spPr>
          <a:xfrm>
            <a:off x="364175" y="3869875"/>
            <a:ext cx="8433300" cy="667800"/>
          </a:xfrm>
          <a:prstGeom prst="rect">
            <a:avLst/>
          </a:prstGeom>
          <a:solidFill>
            <a:srgbClr val="F4A3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dk1"/>
                </a:solidFill>
                <a:latin typeface="Helvetica Neue"/>
                <a:ea typeface="Helvetica Neue"/>
                <a:cs typeface="Helvetica Neue"/>
                <a:sym typeface="Helvetica Neue"/>
              </a:rPr>
              <a:t>Insight</a:t>
            </a:r>
            <a:r>
              <a:rPr lang="en">
                <a:solidFill>
                  <a:schemeClr val="dk1"/>
                </a:solidFill>
                <a:latin typeface="Helvetica Neue"/>
                <a:ea typeface="Helvetica Neue"/>
                <a:cs typeface="Helvetica Neue"/>
                <a:sym typeface="Helvetica Neue"/>
              </a:rPr>
              <a:t>: Affordable cost components make it easy to penetrate the market with a low price point</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Insight: Deeper Dive</a:t>
            </a:r>
            <a:endParaRPr/>
          </a:p>
        </p:txBody>
      </p:sp>
      <p:sp>
        <p:nvSpPr>
          <p:cNvPr id="627" name="Google Shape;627;p45"/>
          <p:cNvSpPr txBox="1"/>
          <p:nvPr/>
        </p:nvSpPr>
        <p:spPr>
          <a:xfrm>
            <a:off x="902550" y="1808575"/>
            <a:ext cx="7338900" cy="164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Product Costs + TAM consumers estimated sales per capita = With our product costs being under a dollar per unit, we will be able to mass produce Sour Pods at a relatively affordable price. With our TAM  consumer predicted to spend $5.45 per capita on RTD whiskey based cocktails, our product will fit right onto that price range and be attractive to our target consumers. By producing an affordable product we also hope to entice trials and gain consumers from outside our traditional whiskey consumers or non-RTD consumers. We aim to use our low product costs to our advantage, and will allow us to scale effectively to our market size as it grows.</a:t>
            </a:r>
            <a:endParaRPr>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6"/>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Market Sizing</a:t>
            </a:r>
            <a:endParaRPr/>
          </a:p>
        </p:txBody>
      </p:sp>
      <p:sp>
        <p:nvSpPr>
          <p:cNvPr id="633" name="Google Shape;633;p46"/>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our market size?</a:t>
            </a:r>
            <a:endParaRPr/>
          </a:p>
        </p:txBody>
      </p:sp>
      <p:sp>
        <p:nvSpPr>
          <p:cNvPr id="634" name="Google Shape;634;p46"/>
          <p:cNvSpPr/>
          <p:nvPr/>
        </p:nvSpPr>
        <p:spPr>
          <a:xfrm>
            <a:off x="258975" y="1165650"/>
            <a:ext cx="2906400" cy="2812200"/>
          </a:xfrm>
          <a:prstGeom prst="ellipse">
            <a:avLst/>
          </a:prstGeom>
          <a:solidFill>
            <a:srgbClr val="F9D4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35" name="Google Shape;635;p46"/>
          <p:cNvSpPr txBox="1"/>
          <p:nvPr/>
        </p:nvSpPr>
        <p:spPr>
          <a:xfrm>
            <a:off x="580187" y="1299146"/>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dk1"/>
                </a:solidFill>
                <a:latin typeface="Helvetica Neue"/>
                <a:ea typeface="Helvetica Neue"/>
                <a:cs typeface="Helvetica Neue"/>
                <a:sym typeface="Helvetica Neue"/>
              </a:rPr>
              <a:t>TAM</a:t>
            </a:r>
            <a:endParaRPr sz="1767" b="1" cap="none">
              <a:solidFill>
                <a:schemeClr val="dk1"/>
              </a:solidFill>
              <a:latin typeface="Helvetica Neue"/>
              <a:ea typeface="Helvetica Neue"/>
              <a:cs typeface="Helvetica Neue"/>
              <a:sym typeface="Helvetica Neue"/>
            </a:endParaRPr>
          </a:p>
        </p:txBody>
      </p:sp>
      <p:sp>
        <p:nvSpPr>
          <p:cNvPr id="636" name="Google Shape;636;p46"/>
          <p:cNvSpPr/>
          <p:nvPr/>
        </p:nvSpPr>
        <p:spPr>
          <a:xfrm>
            <a:off x="526462" y="1560218"/>
            <a:ext cx="2371200" cy="2348100"/>
          </a:xfrm>
          <a:prstGeom prst="ellipse">
            <a:avLst/>
          </a:prstGeom>
          <a:solidFill>
            <a:srgbClr val="F4A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37" name="Google Shape;637;p46"/>
          <p:cNvSpPr txBox="1"/>
          <p:nvPr/>
        </p:nvSpPr>
        <p:spPr>
          <a:xfrm>
            <a:off x="580187" y="1678822"/>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SAM</a:t>
            </a:r>
            <a:endParaRPr sz="1767" b="1" cap="none">
              <a:solidFill>
                <a:schemeClr val="lt1"/>
              </a:solidFill>
              <a:latin typeface="Helvetica Neue"/>
              <a:ea typeface="Helvetica Neue"/>
              <a:cs typeface="Helvetica Neue"/>
              <a:sym typeface="Helvetica Neue"/>
            </a:endParaRPr>
          </a:p>
        </p:txBody>
      </p:sp>
      <p:sp>
        <p:nvSpPr>
          <p:cNvPr id="638" name="Google Shape;638;p46"/>
          <p:cNvSpPr/>
          <p:nvPr/>
        </p:nvSpPr>
        <p:spPr>
          <a:xfrm>
            <a:off x="726591" y="1935645"/>
            <a:ext cx="1971000" cy="1972500"/>
          </a:xfrm>
          <a:prstGeom prst="ellipse">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39" name="Google Shape;639;p46"/>
          <p:cNvSpPr txBox="1"/>
          <p:nvPr/>
        </p:nvSpPr>
        <p:spPr>
          <a:xfrm>
            <a:off x="580187" y="2058498"/>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SOM</a:t>
            </a:r>
            <a:endParaRPr sz="1767" b="1" cap="none">
              <a:solidFill>
                <a:schemeClr val="lt1"/>
              </a:solidFill>
              <a:latin typeface="Helvetica Neue"/>
              <a:ea typeface="Helvetica Neue"/>
              <a:cs typeface="Helvetica Neue"/>
              <a:sym typeface="Helvetica Neue"/>
            </a:endParaRPr>
          </a:p>
        </p:txBody>
      </p:sp>
      <p:sp>
        <p:nvSpPr>
          <p:cNvPr id="640" name="Google Shape;640;p46"/>
          <p:cNvSpPr txBox="1"/>
          <p:nvPr/>
        </p:nvSpPr>
        <p:spPr>
          <a:xfrm>
            <a:off x="3794900" y="1432225"/>
            <a:ext cx="5091300" cy="2690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Per capita sales of spirits, Canada, 2019/20 = CA$190.1 (StatCan., 2021) </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Spirits market share of </a:t>
            </a:r>
            <a:r>
              <a:rPr lang="en" sz="1100" u="sng">
                <a:solidFill>
                  <a:schemeClr val="dk1"/>
                </a:solidFill>
                <a:latin typeface="Helvetica Neue"/>
                <a:ea typeface="Helvetica Neue"/>
                <a:cs typeface="Helvetica Neue"/>
                <a:sym typeface="Helvetica Neue"/>
              </a:rPr>
              <a:t>whiskey</a:t>
            </a:r>
            <a:r>
              <a:rPr lang="en" sz="1100">
                <a:solidFill>
                  <a:schemeClr val="dk1"/>
                </a:solidFill>
                <a:latin typeface="Helvetica Neue"/>
                <a:ea typeface="Helvetica Neue"/>
                <a:cs typeface="Helvetica Neue"/>
                <a:sym typeface="Helvetica Neue"/>
              </a:rPr>
              <a:t>, Canada, 2019/20 = 29.9% (StatCan., 2021) </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 = CA$56.84 (-&gt; estimated per capita sales of whiskey, Canada, 2019/20) </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June 2016, 14% Canadian of age 18-34 years old mostly consumed mixed drinks or cocktails among all other alcoholic beverages (Forum Research, 2016)</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In the last three years, RTD alcoholic beverages were most often consumed (light) alcoholic beverages in the U.S. And the trend shows that it is becoming more popular in the recent years, with 47% share of respondents in 2020 (WTWH Media, 2021)</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Market Sizing</a:t>
            </a:r>
            <a:endParaRPr/>
          </a:p>
        </p:txBody>
      </p:sp>
      <p:sp>
        <p:nvSpPr>
          <p:cNvPr id="646" name="Google Shape;646;p47"/>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our market size?</a:t>
            </a:r>
            <a:endParaRPr/>
          </a:p>
        </p:txBody>
      </p:sp>
      <p:sp>
        <p:nvSpPr>
          <p:cNvPr id="647" name="Google Shape;647;p47"/>
          <p:cNvSpPr/>
          <p:nvPr/>
        </p:nvSpPr>
        <p:spPr>
          <a:xfrm>
            <a:off x="377750" y="993150"/>
            <a:ext cx="3805500" cy="3606600"/>
          </a:xfrm>
          <a:prstGeom prst="ellipse">
            <a:avLst/>
          </a:prstGeom>
          <a:solidFill>
            <a:srgbClr val="F9D4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48" name="Google Shape;648;p47"/>
          <p:cNvSpPr txBox="1"/>
          <p:nvPr/>
        </p:nvSpPr>
        <p:spPr>
          <a:xfrm>
            <a:off x="798348" y="11643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dk1"/>
                </a:solidFill>
                <a:latin typeface="Helvetica Neue"/>
                <a:ea typeface="Helvetica Neue"/>
                <a:cs typeface="Helvetica Neue"/>
                <a:sym typeface="Helvetica Neue"/>
              </a:rPr>
              <a:t>TAM</a:t>
            </a:r>
            <a:endParaRPr sz="1767" b="1" cap="none">
              <a:solidFill>
                <a:schemeClr val="dk1"/>
              </a:solidFill>
              <a:latin typeface="Helvetica Neue"/>
              <a:ea typeface="Helvetica Neue"/>
              <a:cs typeface="Helvetica Neue"/>
              <a:sym typeface="Helvetica Neue"/>
            </a:endParaRPr>
          </a:p>
        </p:txBody>
      </p:sp>
      <p:sp>
        <p:nvSpPr>
          <p:cNvPr id="649" name="Google Shape;649;p47"/>
          <p:cNvSpPr/>
          <p:nvPr/>
        </p:nvSpPr>
        <p:spPr>
          <a:xfrm>
            <a:off x="728000" y="1499200"/>
            <a:ext cx="3105000" cy="3011400"/>
          </a:xfrm>
          <a:prstGeom prst="ellipse">
            <a:avLst/>
          </a:prstGeom>
          <a:solidFill>
            <a:srgbClr val="F4A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50" name="Google Shape;650;p47"/>
          <p:cNvSpPr txBox="1"/>
          <p:nvPr/>
        </p:nvSpPr>
        <p:spPr>
          <a:xfrm>
            <a:off x="798348" y="165131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SAM</a:t>
            </a:r>
            <a:endParaRPr sz="1767" b="1" cap="none">
              <a:solidFill>
                <a:schemeClr val="lt1"/>
              </a:solidFill>
              <a:latin typeface="Helvetica Neue"/>
              <a:ea typeface="Helvetica Neue"/>
              <a:cs typeface="Helvetica Neue"/>
              <a:sym typeface="Helvetica Neue"/>
            </a:endParaRPr>
          </a:p>
        </p:txBody>
      </p:sp>
      <p:sp>
        <p:nvSpPr>
          <p:cNvPr id="651" name="Google Shape;651;p47"/>
          <p:cNvSpPr/>
          <p:nvPr/>
        </p:nvSpPr>
        <p:spPr>
          <a:xfrm>
            <a:off x="990050" y="1980700"/>
            <a:ext cx="2580900" cy="2529900"/>
          </a:xfrm>
          <a:prstGeom prst="ellipse">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52" name="Google Shape;652;p47"/>
          <p:cNvSpPr txBox="1"/>
          <p:nvPr/>
        </p:nvSpPr>
        <p:spPr>
          <a:xfrm>
            <a:off x="798348" y="21382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SOM</a:t>
            </a:r>
            <a:endParaRPr sz="1767" b="1" cap="none">
              <a:solidFill>
                <a:schemeClr val="lt1"/>
              </a:solidFill>
              <a:latin typeface="Helvetica Neue"/>
              <a:ea typeface="Helvetica Neue"/>
              <a:cs typeface="Helvetica Neue"/>
              <a:sym typeface="Helvetica Neue"/>
            </a:endParaRPr>
          </a:p>
        </p:txBody>
      </p:sp>
      <p:sp>
        <p:nvSpPr>
          <p:cNvPr id="653" name="Google Shape;653;p47"/>
          <p:cNvSpPr/>
          <p:nvPr/>
        </p:nvSpPr>
        <p:spPr>
          <a:xfrm>
            <a:off x="2953450" y="1841275"/>
            <a:ext cx="2055600" cy="297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txBox="1"/>
          <p:nvPr/>
        </p:nvSpPr>
        <p:spPr>
          <a:xfrm>
            <a:off x="5113500" y="669025"/>
            <a:ext cx="3651900" cy="271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Serviceable Addressable Market (SAM)</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Market size = population of Canada * estimated per capita sales  </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38 million * 2.56 </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97.2  million</a:t>
            </a:r>
            <a:endParaRPr sz="13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18-34 years old; otherwise, they would much prefer to drink outside, e.g. at a bar or drink something better</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Likes mixed drinks and cocktails </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Also likes to drink whiskey </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Finally, has a preference for RTD alcoholic beverage  </a:t>
            </a:r>
            <a:endParaRPr sz="1100">
              <a:solidFill>
                <a:schemeClr val="dk1"/>
              </a:solidFill>
              <a:latin typeface="Helvetica Neue"/>
              <a:ea typeface="Helvetica Neue"/>
              <a:cs typeface="Helvetica Neue"/>
              <a:sym typeface="Helvetica Neue"/>
            </a:endParaRPr>
          </a:p>
        </p:txBody>
      </p:sp>
      <p:sp>
        <p:nvSpPr>
          <p:cNvPr id="655" name="Google Shape;655;p47"/>
          <p:cNvSpPr/>
          <p:nvPr/>
        </p:nvSpPr>
        <p:spPr>
          <a:xfrm>
            <a:off x="4572000" y="3397650"/>
            <a:ext cx="4193400" cy="1202100"/>
          </a:xfrm>
          <a:prstGeom prst="rect">
            <a:avLst/>
          </a:prstGeom>
          <a:solidFill>
            <a:srgbClr val="CCE5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Constraints: </a:t>
            </a:r>
            <a:endParaRPr b="1">
              <a:latin typeface="Helvetica Neue"/>
              <a:ea typeface="Helvetica Neue"/>
              <a:cs typeface="Helvetica Neue"/>
              <a:sym typeface="Helvetica Neue"/>
            </a:endParaRPr>
          </a:p>
          <a:p>
            <a:pPr marL="457200" lvl="0" indent="-285750" algn="l" rtl="0">
              <a:lnSpc>
                <a:spcPct val="115000"/>
              </a:lnSpc>
              <a:spcBef>
                <a:spcPts val="0"/>
              </a:spcBef>
              <a:spcAft>
                <a:spcPts val="0"/>
              </a:spcAft>
              <a:buSzPts val="900"/>
              <a:buFont typeface="Helvetica Neue"/>
              <a:buChar char="●"/>
            </a:pPr>
            <a:r>
              <a:rPr lang="en" sz="900">
                <a:solidFill>
                  <a:schemeClr val="dk1"/>
                </a:solidFill>
                <a:latin typeface="Helvetica Neue"/>
                <a:ea typeface="Helvetica Neue"/>
                <a:cs typeface="Helvetica Neue"/>
                <a:sym typeface="Helvetica Neue"/>
              </a:rPr>
              <a:t>Estimated per capita sales of whiskey infused mixed drinks or cocktails,  Canada, 2019/20 = 56.84 * 14% </a:t>
            </a:r>
            <a:endParaRPr sz="9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 CA$7.96 	</a:t>
            </a:r>
            <a:endParaRPr sz="900">
              <a:solidFill>
                <a:schemeClr val="dk1"/>
              </a:solidFill>
              <a:latin typeface="Helvetica Neue"/>
              <a:ea typeface="Helvetica Neue"/>
              <a:cs typeface="Helvetica Neue"/>
              <a:sym typeface="Helvetica Neue"/>
            </a:endParaRPr>
          </a:p>
          <a:p>
            <a:pPr marL="457200" lvl="0" indent="-285750" algn="l" rtl="0">
              <a:lnSpc>
                <a:spcPct val="115000"/>
              </a:lnSpc>
              <a:spcBef>
                <a:spcPts val="0"/>
              </a:spcBef>
              <a:spcAft>
                <a:spcPts val="0"/>
              </a:spcAft>
              <a:buClr>
                <a:schemeClr val="dk1"/>
              </a:buClr>
              <a:buSzPts val="900"/>
              <a:buFont typeface="Helvetica Neue"/>
              <a:buChar char="●"/>
            </a:pPr>
            <a:r>
              <a:rPr lang="en" sz="900">
                <a:solidFill>
                  <a:schemeClr val="dk1"/>
                </a:solidFill>
                <a:latin typeface="Helvetica Neue"/>
                <a:ea typeface="Helvetica Neue"/>
                <a:cs typeface="Helvetica Neue"/>
                <a:sym typeface="Helvetica Neue"/>
              </a:rPr>
              <a:t>Now, estimated per capita sales of RTD whiskey drinks, Canada 2019/20 = 7.96 * 47% </a:t>
            </a:r>
            <a:endParaRPr sz="9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900">
                <a:solidFill>
                  <a:schemeClr val="dk1"/>
                </a:solidFill>
                <a:latin typeface="Helvetica Neue"/>
                <a:ea typeface="Helvetica Neue"/>
                <a:cs typeface="Helvetica Neue"/>
                <a:sym typeface="Helvetica Neue"/>
              </a:rPr>
              <a:t>= CA$3.74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1D1"/>
        </a:solidFill>
        <a:effectLst/>
      </p:bgPr>
    </p:bg>
    <p:spTree>
      <p:nvGrpSpPr>
        <p:cNvPr id="1" name="Shape 160"/>
        <p:cNvGrpSpPr/>
        <p:nvPr/>
      </p:nvGrpSpPr>
      <p:grpSpPr>
        <a:xfrm>
          <a:off x="0" y="0"/>
          <a:ext cx="0" cy="0"/>
          <a:chOff x="0" y="0"/>
          <a:chExt cx="0" cy="0"/>
        </a:xfrm>
      </p:grpSpPr>
      <p:sp>
        <p:nvSpPr>
          <p:cNvPr id="161" name="Google Shape;161;p21"/>
          <p:cNvSpPr txBox="1"/>
          <p:nvPr/>
        </p:nvSpPr>
        <p:spPr>
          <a:xfrm>
            <a:off x="207100" y="1328850"/>
            <a:ext cx="4169700" cy="248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1300">
                <a:solidFill>
                  <a:schemeClr val="dk1"/>
                </a:solidFill>
                <a:latin typeface="Open Sans"/>
                <a:ea typeface="Open Sans"/>
                <a:cs typeface="Open Sans"/>
                <a:sym typeface="Open Sans"/>
              </a:rPr>
              <a:t>Considering startup limitations, SOUR will start its journey in Canada. This is ensuring that our beginning considers both internal company strengths (strong BC roots) and external market factors. Being a startup business, the main decision criteria in deciding an ideal target segment is </a:t>
            </a:r>
            <a:r>
              <a:rPr lang="en" sz="1300" b="1">
                <a:solidFill>
                  <a:schemeClr val="dk1"/>
                </a:solidFill>
                <a:latin typeface="Open Sans"/>
                <a:ea typeface="Open Sans"/>
                <a:cs typeface="Open Sans"/>
                <a:sym typeface="Open Sans"/>
              </a:rPr>
              <a:t>cost</a:t>
            </a:r>
            <a:r>
              <a:rPr lang="en" sz="1300">
                <a:solidFill>
                  <a:schemeClr val="dk1"/>
                </a:solidFill>
                <a:latin typeface="Open Sans"/>
                <a:ea typeface="Open Sans"/>
                <a:cs typeface="Open Sans"/>
                <a:sym typeface="Open Sans"/>
              </a:rPr>
              <a:t> of obtaining the desired data, and </a:t>
            </a:r>
            <a:r>
              <a:rPr lang="en" sz="1300" b="1">
                <a:solidFill>
                  <a:schemeClr val="dk1"/>
                </a:solidFill>
                <a:latin typeface="Open Sans"/>
                <a:ea typeface="Open Sans"/>
                <a:cs typeface="Open Sans"/>
                <a:sym typeface="Open Sans"/>
              </a:rPr>
              <a:t>potential market growth.</a:t>
            </a:r>
            <a:endParaRPr sz="1300">
              <a:solidFill>
                <a:schemeClr val="dk1"/>
              </a:solidFill>
              <a:latin typeface="Open Sans"/>
              <a:ea typeface="Open Sans"/>
              <a:cs typeface="Open Sans"/>
              <a:sym typeface="Open Sans"/>
            </a:endParaRPr>
          </a:p>
        </p:txBody>
      </p:sp>
      <p:sp>
        <p:nvSpPr>
          <p:cNvPr id="162" name="Google Shape;162;p21"/>
          <p:cNvSpPr txBox="1"/>
          <p:nvPr/>
        </p:nvSpPr>
        <p:spPr>
          <a:xfrm>
            <a:off x="5543300" y="2089775"/>
            <a:ext cx="300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p>
        </p:txBody>
      </p:sp>
      <p:sp>
        <p:nvSpPr>
          <p:cNvPr id="163" name="Google Shape;163;p21"/>
          <p:cNvSpPr txBox="1"/>
          <p:nvPr/>
        </p:nvSpPr>
        <p:spPr>
          <a:xfrm rot="-269">
            <a:off x="4955232" y="3316297"/>
            <a:ext cx="3833100" cy="4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Cheers to the people who make change.</a:t>
            </a:r>
            <a:endParaRPr sz="2200" b="1">
              <a:solidFill>
                <a:schemeClr val="dk1"/>
              </a:solidFill>
              <a:latin typeface="Bebas Neue"/>
              <a:ea typeface="Bebas Neue"/>
              <a:cs typeface="Bebas Neue"/>
              <a:sym typeface="Bebas Neue"/>
            </a:endParaRPr>
          </a:p>
        </p:txBody>
      </p:sp>
      <p:sp>
        <p:nvSpPr>
          <p:cNvPr id="164" name="Google Shape;164;p21"/>
          <p:cNvSpPr txBox="1"/>
          <p:nvPr/>
        </p:nvSpPr>
        <p:spPr>
          <a:xfrm>
            <a:off x="4748525" y="1294200"/>
            <a:ext cx="4246500" cy="255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400" b="1">
                <a:latin typeface="Bebas Neue"/>
                <a:ea typeface="Bebas Neue"/>
                <a:cs typeface="Bebas Neue"/>
                <a:sym typeface="Bebas Neue"/>
              </a:rPr>
              <a:t>SOUR</a:t>
            </a:r>
            <a:endParaRPr sz="15400" b="1">
              <a:latin typeface="Bebas Neue"/>
              <a:ea typeface="Bebas Neue"/>
              <a:cs typeface="Bebas Neue"/>
              <a:sym typeface="Bebas Neue"/>
            </a:endParaRPr>
          </a:p>
        </p:txBody>
      </p:sp>
      <p:pic>
        <p:nvPicPr>
          <p:cNvPr id="165" name="Google Shape;165;p21"/>
          <p:cNvPicPr preferRelativeResize="0"/>
          <p:nvPr/>
        </p:nvPicPr>
        <p:blipFill>
          <a:blip r:embed="rId3">
            <a:alphaModFix/>
          </a:blip>
          <a:stretch>
            <a:fillRect/>
          </a:stretch>
        </p:blipFill>
        <p:spPr>
          <a:xfrm rot="-4817797">
            <a:off x="7727410" y="1465785"/>
            <a:ext cx="1089505" cy="10895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8"/>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Market Sizing</a:t>
            </a:r>
            <a:endParaRPr/>
          </a:p>
        </p:txBody>
      </p:sp>
      <p:sp>
        <p:nvSpPr>
          <p:cNvPr id="661" name="Google Shape;661;p48"/>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our market size?</a:t>
            </a:r>
            <a:endParaRPr/>
          </a:p>
        </p:txBody>
      </p:sp>
      <p:sp>
        <p:nvSpPr>
          <p:cNvPr id="662" name="Google Shape;662;p48"/>
          <p:cNvSpPr txBox="1"/>
          <p:nvPr/>
        </p:nvSpPr>
        <p:spPr>
          <a:xfrm>
            <a:off x="3679550" y="1908000"/>
            <a:ext cx="5091300" cy="15222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a:t>
            </a:r>
            <a:r>
              <a:rPr lang="en" sz="1100">
                <a:solidFill>
                  <a:schemeClr val="dk1"/>
                </a:solidFill>
                <a:latin typeface="Helvetica Neue"/>
                <a:ea typeface="Helvetica Neue"/>
                <a:cs typeface="Helvetica Neue"/>
                <a:sym typeface="Helvetica Neue"/>
              </a:rPr>
              <a:t>: Annual CPI of non-alcoholic beverages in Canada in 2020 was 130.3 (StatCan., 2021)</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68.5% of per capita sales of spirits, Canada, 2019/20</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Now, we will use the ratio of CPI of non-alcoholic beverages (2020) and per capita sales of spirits to calculate the estimated per capita sales of sour pods in Canada.</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Estimated per capita sales of sour pods = 3.74 * 68.5% = CA$2.56 </a:t>
            </a:r>
            <a:endParaRPr sz="1100" b="1">
              <a:solidFill>
                <a:schemeClr val="dk1"/>
              </a:solidFill>
              <a:latin typeface="Helvetica Neue"/>
              <a:ea typeface="Helvetica Neue"/>
              <a:cs typeface="Helvetica Neue"/>
              <a:sym typeface="Helvetica Neue"/>
            </a:endParaRPr>
          </a:p>
        </p:txBody>
      </p:sp>
      <p:sp>
        <p:nvSpPr>
          <p:cNvPr id="663" name="Google Shape;663;p48"/>
          <p:cNvSpPr/>
          <p:nvPr/>
        </p:nvSpPr>
        <p:spPr>
          <a:xfrm>
            <a:off x="258975" y="1165650"/>
            <a:ext cx="2906400" cy="2812200"/>
          </a:xfrm>
          <a:prstGeom prst="ellipse">
            <a:avLst/>
          </a:prstGeom>
          <a:solidFill>
            <a:srgbClr val="F9D4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Calibri"/>
              <a:ea typeface="Calibri"/>
              <a:cs typeface="Calibri"/>
              <a:sym typeface="Calibri"/>
            </a:endParaRPr>
          </a:p>
        </p:txBody>
      </p:sp>
      <p:sp>
        <p:nvSpPr>
          <p:cNvPr id="664" name="Google Shape;664;p48"/>
          <p:cNvSpPr txBox="1"/>
          <p:nvPr/>
        </p:nvSpPr>
        <p:spPr>
          <a:xfrm>
            <a:off x="580187" y="1299146"/>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dk1"/>
                </a:solidFill>
                <a:latin typeface="Helvetica Neue"/>
                <a:ea typeface="Helvetica Neue"/>
                <a:cs typeface="Helvetica Neue"/>
                <a:sym typeface="Helvetica Neue"/>
              </a:rPr>
              <a:t>TAM</a:t>
            </a:r>
            <a:endParaRPr sz="1767" b="1" cap="none">
              <a:solidFill>
                <a:schemeClr val="dk1"/>
              </a:solidFill>
              <a:latin typeface="Helvetica Neue"/>
              <a:ea typeface="Helvetica Neue"/>
              <a:cs typeface="Helvetica Neue"/>
              <a:sym typeface="Helvetica Neue"/>
            </a:endParaRPr>
          </a:p>
        </p:txBody>
      </p:sp>
      <p:sp>
        <p:nvSpPr>
          <p:cNvPr id="665" name="Google Shape;665;p48"/>
          <p:cNvSpPr/>
          <p:nvPr/>
        </p:nvSpPr>
        <p:spPr>
          <a:xfrm>
            <a:off x="526462" y="1560218"/>
            <a:ext cx="2371200" cy="2348100"/>
          </a:xfrm>
          <a:prstGeom prst="ellipse">
            <a:avLst/>
          </a:prstGeom>
          <a:solidFill>
            <a:srgbClr val="F4A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66" name="Google Shape;666;p48"/>
          <p:cNvSpPr txBox="1"/>
          <p:nvPr/>
        </p:nvSpPr>
        <p:spPr>
          <a:xfrm>
            <a:off x="580187" y="1678822"/>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SAM</a:t>
            </a:r>
            <a:endParaRPr sz="1767" b="1" cap="none">
              <a:solidFill>
                <a:schemeClr val="lt1"/>
              </a:solidFill>
              <a:latin typeface="Helvetica Neue"/>
              <a:ea typeface="Helvetica Neue"/>
              <a:cs typeface="Helvetica Neue"/>
              <a:sym typeface="Helvetica Neue"/>
            </a:endParaRPr>
          </a:p>
        </p:txBody>
      </p:sp>
      <p:sp>
        <p:nvSpPr>
          <p:cNvPr id="667" name="Google Shape;667;p48"/>
          <p:cNvSpPr/>
          <p:nvPr/>
        </p:nvSpPr>
        <p:spPr>
          <a:xfrm>
            <a:off x="726591" y="1935645"/>
            <a:ext cx="1971000" cy="1972500"/>
          </a:xfrm>
          <a:prstGeom prst="ellipse">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68" name="Google Shape;668;p48"/>
          <p:cNvSpPr txBox="1"/>
          <p:nvPr/>
        </p:nvSpPr>
        <p:spPr>
          <a:xfrm>
            <a:off x="580187" y="2058498"/>
            <a:ext cx="22638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SOM</a:t>
            </a:r>
            <a:endParaRPr sz="1767" b="1" cap="none">
              <a:solidFill>
                <a:schemeClr val="lt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9"/>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Market Sizing</a:t>
            </a:r>
            <a:endParaRPr/>
          </a:p>
        </p:txBody>
      </p:sp>
      <p:sp>
        <p:nvSpPr>
          <p:cNvPr id="674" name="Google Shape;674;p49"/>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our market size?</a:t>
            </a:r>
            <a:endParaRPr/>
          </a:p>
        </p:txBody>
      </p:sp>
      <p:sp>
        <p:nvSpPr>
          <p:cNvPr id="675" name="Google Shape;675;p49"/>
          <p:cNvSpPr/>
          <p:nvPr/>
        </p:nvSpPr>
        <p:spPr>
          <a:xfrm>
            <a:off x="606350" y="993150"/>
            <a:ext cx="3805500" cy="3606600"/>
          </a:xfrm>
          <a:prstGeom prst="ellipse">
            <a:avLst/>
          </a:prstGeom>
          <a:solidFill>
            <a:srgbClr val="F9D4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76" name="Google Shape;676;p49"/>
          <p:cNvSpPr txBox="1"/>
          <p:nvPr/>
        </p:nvSpPr>
        <p:spPr>
          <a:xfrm>
            <a:off x="1026948" y="11643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dk1"/>
                </a:solidFill>
                <a:latin typeface="Helvetica Neue"/>
                <a:ea typeface="Helvetica Neue"/>
                <a:cs typeface="Helvetica Neue"/>
                <a:sym typeface="Helvetica Neue"/>
              </a:rPr>
              <a:t>TAM</a:t>
            </a:r>
            <a:endParaRPr sz="1767" b="1" cap="none">
              <a:solidFill>
                <a:schemeClr val="dk1"/>
              </a:solidFill>
              <a:latin typeface="Helvetica Neue"/>
              <a:ea typeface="Helvetica Neue"/>
              <a:cs typeface="Helvetica Neue"/>
              <a:sym typeface="Helvetica Neue"/>
            </a:endParaRPr>
          </a:p>
        </p:txBody>
      </p:sp>
      <p:sp>
        <p:nvSpPr>
          <p:cNvPr id="677" name="Google Shape;677;p49"/>
          <p:cNvSpPr/>
          <p:nvPr/>
        </p:nvSpPr>
        <p:spPr>
          <a:xfrm>
            <a:off x="956600" y="1499200"/>
            <a:ext cx="3105000" cy="3011400"/>
          </a:xfrm>
          <a:prstGeom prst="ellipse">
            <a:avLst/>
          </a:prstGeom>
          <a:solidFill>
            <a:srgbClr val="F4A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78" name="Google Shape;678;p49"/>
          <p:cNvSpPr txBox="1"/>
          <p:nvPr/>
        </p:nvSpPr>
        <p:spPr>
          <a:xfrm>
            <a:off x="1026948" y="165131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SAM</a:t>
            </a:r>
            <a:endParaRPr sz="1767" b="1" cap="none">
              <a:solidFill>
                <a:schemeClr val="lt1"/>
              </a:solidFill>
              <a:latin typeface="Helvetica Neue"/>
              <a:ea typeface="Helvetica Neue"/>
              <a:cs typeface="Helvetica Neue"/>
              <a:sym typeface="Helvetica Neue"/>
            </a:endParaRPr>
          </a:p>
        </p:txBody>
      </p:sp>
      <p:sp>
        <p:nvSpPr>
          <p:cNvPr id="679" name="Google Shape;679;p49"/>
          <p:cNvSpPr/>
          <p:nvPr/>
        </p:nvSpPr>
        <p:spPr>
          <a:xfrm>
            <a:off x="1218650" y="1980700"/>
            <a:ext cx="2580900" cy="2529900"/>
          </a:xfrm>
          <a:prstGeom prst="ellipse">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80" name="Google Shape;680;p49"/>
          <p:cNvSpPr txBox="1"/>
          <p:nvPr/>
        </p:nvSpPr>
        <p:spPr>
          <a:xfrm>
            <a:off x="1026948" y="21382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SOM</a:t>
            </a:r>
            <a:endParaRPr sz="1767" b="1" cap="none">
              <a:solidFill>
                <a:schemeClr val="lt1"/>
              </a:solidFill>
              <a:latin typeface="Helvetica Neue"/>
              <a:ea typeface="Helvetica Neue"/>
              <a:cs typeface="Helvetica Neue"/>
              <a:sym typeface="Helvetica Neue"/>
            </a:endParaRPr>
          </a:p>
        </p:txBody>
      </p:sp>
      <p:sp>
        <p:nvSpPr>
          <p:cNvPr id="681" name="Google Shape;681;p49"/>
          <p:cNvSpPr/>
          <p:nvPr/>
        </p:nvSpPr>
        <p:spPr>
          <a:xfrm>
            <a:off x="3303850" y="1151925"/>
            <a:ext cx="1912800" cy="297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txBox="1"/>
          <p:nvPr/>
        </p:nvSpPr>
        <p:spPr>
          <a:xfrm>
            <a:off x="5394400" y="982700"/>
            <a:ext cx="3470700" cy="251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Total Addressable Market (TAM)</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TAM consumers, we can define them without the constraint of having preference for RTD beverages. This is because RTD alcoholic beverages are a fairly new category of alcoholic beverages and its popularity is expected to increase in coming years.</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Estimated per capita sales of sour pods = 7.96 * 68.5% </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CA$</a:t>
            </a:r>
            <a:r>
              <a:rPr lang="en" sz="1100" b="1">
                <a:solidFill>
                  <a:schemeClr val="dk1"/>
                </a:solidFill>
                <a:latin typeface="Calibri"/>
                <a:ea typeface="Calibri"/>
                <a:cs typeface="Calibri"/>
                <a:sym typeface="Calibri"/>
              </a:rPr>
              <a:t>5.45</a:t>
            </a:r>
            <a:r>
              <a:rPr lang="en" sz="1100">
                <a:solidFill>
                  <a:schemeClr val="dk1"/>
                </a:solidFill>
                <a:latin typeface="Calibri"/>
                <a:ea typeface="Calibri"/>
                <a:cs typeface="Calibri"/>
                <a:sym typeface="Calibri"/>
              </a:rPr>
              <a:t> (more than double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0"/>
          <p:cNvSpPr/>
          <p:nvPr/>
        </p:nvSpPr>
        <p:spPr>
          <a:xfrm>
            <a:off x="606350" y="993150"/>
            <a:ext cx="3805500" cy="3606600"/>
          </a:xfrm>
          <a:prstGeom prst="ellipse">
            <a:avLst/>
          </a:prstGeom>
          <a:solidFill>
            <a:srgbClr val="F9D44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88" name="Google Shape;688;p50"/>
          <p:cNvSpPr txBox="1"/>
          <p:nvPr/>
        </p:nvSpPr>
        <p:spPr>
          <a:xfrm>
            <a:off x="1026948" y="11643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dk1"/>
                </a:solidFill>
                <a:latin typeface="Helvetica Neue"/>
                <a:ea typeface="Helvetica Neue"/>
                <a:cs typeface="Helvetica Neue"/>
                <a:sym typeface="Helvetica Neue"/>
              </a:rPr>
              <a:t>TAM</a:t>
            </a:r>
            <a:endParaRPr sz="1767" b="1" cap="none">
              <a:solidFill>
                <a:schemeClr val="dk1"/>
              </a:solidFill>
              <a:latin typeface="Helvetica Neue"/>
              <a:ea typeface="Helvetica Neue"/>
              <a:cs typeface="Helvetica Neue"/>
              <a:sym typeface="Helvetica Neue"/>
            </a:endParaRPr>
          </a:p>
        </p:txBody>
      </p:sp>
      <p:sp>
        <p:nvSpPr>
          <p:cNvPr id="689" name="Google Shape;689;p50"/>
          <p:cNvSpPr/>
          <p:nvPr/>
        </p:nvSpPr>
        <p:spPr>
          <a:xfrm>
            <a:off x="956600" y="1499200"/>
            <a:ext cx="3105000" cy="3011400"/>
          </a:xfrm>
          <a:prstGeom prst="ellipse">
            <a:avLst/>
          </a:prstGeom>
          <a:solidFill>
            <a:srgbClr val="F4A3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90" name="Google Shape;690;p50"/>
          <p:cNvSpPr txBox="1"/>
          <p:nvPr/>
        </p:nvSpPr>
        <p:spPr>
          <a:xfrm>
            <a:off x="1026948" y="165131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SAM</a:t>
            </a:r>
            <a:endParaRPr sz="1767" b="1" cap="none">
              <a:solidFill>
                <a:schemeClr val="lt1"/>
              </a:solidFill>
              <a:latin typeface="Helvetica Neue"/>
              <a:ea typeface="Helvetica Neue"/>
              <a:cs typeface="Helvetica Neue"/>
              <a:sym typeface="Helvetica Neue"/>
            </a:endParaRPr>
          </a:p>
        </p:txBody>
      </p:sp>
      <p:sp>
        <p:nvSpPr>
          <p:cNvPr id="691" name="Google Shape;691;p50"/>
          <p:cNvSpPr/>
          <p:nvPr/>
        </p:nvSpPr>
        <p:spPr>
          <a:xfrm>
            <a:off x="1218650" y="1980700"/>
            <a:ext cx="2580900" cy="2529900"/>
          </a:xfrm>
          <a:prstGeom prst="ellipse">
            <a:avLst/>
          </a:prstGeom>
          <a:solidFill>
            <a:srgbClr val="3B4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Calibri"/>
              <a:ea typeface="Calibri"/>
              <a:cs typeface="Calibri"/>
              <a:sym typeface="Calibri"/>
            </a:endParaRPr>
          </a:p>
        </p:txBody>
      </p:sp>
      <p:sp>
        <p:nvSpPr>
          <p:cNvPr id="692" name="Google Shape;692;p50"/>
          <p:cNvSpPr txBox="1"/>
          <p:nvPr/>
        </p:nvSpPr>
        <p:spPr>
          <a:xfrm>
            <a:off x="1026948" y="2138264"/>
            <a:ext cx="2964300" cy="2721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 sz="1767" b="1">
                <a:solidFill>
                  <a:schemeClr val="lt1"/>
                </a:solidFill>
                <a:latin typeface="Helvetica Neue"/>
                <a:ea typeface="Helvetica Neue"/>
                <a:cs typeface="Helvetica Neue"/>
                <a:sym typeface="Helvetica Neue"/>
              </a:rPr>
              <a:t>SOM</a:t>
            </a:r>
            <a:endParaRPr sz="1767" b="1" cap="none">
              <a:solidFill>
                <a:schemeClr val="lt1"/>
              </a:solidFill>
              <a:latin typeface="Helvetica Neue"/>
              <a:ea typeface="Helvetica Neue"/>
              <a:cs typeface="Helvetica Neue"/>
              <a:sym typeface="Helvetica Neue"/>
            </a:endParaRPr>
          </a:p>
        </p:txBody>
      </p:sp>
      <p:sp>
        <p:nvSpPr>
          <p:cNvPr id="693" name="Google Shape;693;p50"/>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Market Sizing</a:t>
            </a:r>
            <a:endParaRPr/>
          </a:p>
        </p:txBody>
      </p:sp>
      <p:sp>
        <p:nvSpPr>
          <p:cNvPr id="694" name="Google Shape;694;p50"/>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is our market size?</a:t>
            </a:r>
            <a:endParaRPr/>
          </a:p>
        </p:txBody>
      </p:sp>
      <p:sp>
        <p:nvSpPr>
          <p:cNvPr id="695" name="Google Shape;695;p50"/>
          <p:cNvSpPr/>
          <p:nvPr/>
        </p:nvSpPr>
        <p:spPr>
          <a:xfrm>
            <a:off x="2853325" y="2138275"/>
            <a:ext cx="2056200" cy="297000"/>
          </a:xfrm>
          <a:prstGeom prst="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txBox="1"/>
          <p:nvPr/>
        </p:nvSpPr>
        <p:spPr>
          <a:xfrm>
            <a:off x="5046375" y="634975"/>
            <a:ext cx="3724500" cy="407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Serviceable Obtainable Market (SOM)</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For our SOM consumers, we can define them by adding additional constraints to our existing SAM constraints. One such could be that our consumers are mostly likely to drink sour pods at their home or some other specific settings</a:t>
            </a:r>
            <a:endParaRPr sz="11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As of 2015, most common alcohol drinking occasions among Canadians are:</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In the first rank, ‘consumed when relaxing/after work/ working around home’ which is our more specific target consumer- 27% (Nationalpost.com, 2015)</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FACT: </a:t>
            </a:r>
            <a:r>
              <a:rPr lang="en" sz="1100">
                <a:solidFill>
                  <a:schemeClr val="dk1"/>
                </a:solidFill>
                <a:latin typeface="Helvetica Neue"/>
                <a:ea typeface="Helvetica Neue"/>
                <a:cs typeface="Helvetica Neue"/>
                <a:sym typeface="Helvetica Neue"/>
              </a:rPr>
              <a:t>In the second rank, ‘while watching a game’, also our target consumer that we want to incorporate - 21% (Nationalpost.com, 2015)</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Therefore, estimated per capita sales of sour pods = 2.56 * 48%  </a:t>
            </a:r>
            <a:endParaRPr sz="11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 CA$</a:t>
            </a:r>
            <a:r>
              <a:rPr lang="en" sz="1100" b="1">
                <a:solidFill>
                  <a:schemeClr val="dk1"/>
                </a:solidFill>
                <a:latin typeface="Helvetica Neue"/>
                <a:ea typeface="Helvetica Neue"/>
                <a:cs typeface="Helvetica Neue"/>
                <a:sym typeface="Helvetica Neue"/>
              </a:rPr>
              <a:t>1.23</a:t>
            </a:r>
            <a:r>
              <a:rPr lang="en" sz="1100">
                <a:solidFill>
                  <a:schemeClr val="dk1"/>
                </a:solidFill>
                <a:latin typeface="Helvetica Neue"/>
                <a:ea typeface="Helvetica Neue"/>
                <a:cs typeface="Helvetica Neue"/>
                <a:sym typeface="Helvetica Neue"/>
              </a:rPr>
              <a:t> (more than about half of SAM)</a:t>
            </a:r>
            <a:endParaRPr sz="1100">
              <a:solidFill>
                <a:schemeClr val="dk1"/>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Industry Analysis</a:t>
            </a:r>
            <a:endParaRPr/>
          </a:p>
        </p:txBody>
      </p:sp>
      <p:sp>
        <p:nvSpPr>
          <p:cNvPr id="702" name="Google Shape;702;p51"/>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What are some industry trends we can address?</a:t>
            </a:r>
            <a:endParaRPr/>
          </a:p>
        </p:txBody>
      </p:sp>
      <p:sp>
        <p:nvSpPr>
          <p:cNvPr id="703" name="Google Shape;703;p51"/>
          <p:cNvSpPr/>
          <p:nvPr/>
        </p:nvSpPr>
        <p:spPr>
          <a:xfrm>
            <a:off x="775200" y="1792950"/>
            <a:ext cx="7593600" cy="1557600"/>
          </a:xfrm>
          <a:prstGeom prst="rect">
            <a:avLst/>
          </a:prstGeom>
          <a:solidFill>
            <a:srgbClr val="F9D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latin typeface="Helvetica Neue"/>
                <a:ea typeface="Helvetica Neue"/>
                <a:cs typeface="Helvetica Neue"/>
                <a:sym typeface="Helvetica Neue"/>
              </a:rPr>
              <a:t>FACT</a:t>
            </a:r>
            <a:r>
              <a:rPr lang="en" sz="1100">
                <a:latin typeface="Helvetica Neue"/>
                <a:ea typeface="Helvetica Neue"/>
                <a:cs typeface="Helvetica Neue"/>
                <a:sym typeface="Helvetica Neue"/>
              </a:rPr>
              <a:t>: </a:t>
            </a:r>
            <a:r>
              <a:rPr lang="en" sz="1100" b="1">
                <a:solidFill>
                  <a:schemeClr val="dk1"/>
                </a:solidFill>
                <a:latin typeface="Helvetica Neue"/>
                <a:ea typeface="Helvetica Neue"/>
                <a:cs typeface="Helvetica Neue"/>
                <a:sym typeface="Helvetica Neue"/>
              </a:rPr>
              <a:t>Alcohol ecommerce grew by more than 40% in 2020 </a:t>
            </a:r>
            <a:endParaRPr sz="1100" b="1">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Opportunity to establish ourselves in a relatively new online marketplace for at home cocktails</a:t>
            </a:r>
            <a:endParaRPr sz="1100">
              <a:solidFill>
                <a:schemeClr val="dk1"/>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Few competitors in this space</a:t>
            </a:r>
            <a:endParaRPr sz="1000">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p:nvPr/>
        </p:nvSpPr>
        <p:spPr>
          <a:xfrm>
            <a:off x="906663" y="13920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2"/>
          <p:cNvSpPr/>
          <p:nvPr/>
        </p:nvSpPr>
        <p:spPr>
          <a:xfrm>
            <a:off x="1252850" y="1458525"/>
            <a:ext cx="1282800" cy="630600"/>
          </a:xfrm>
          <a:prstGeom prst="ellipse">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2"/>
          <p:cNvSpPr txBox="1"/>
          <p:nvPr/>
        </p:nvSpPr>
        <p:spPr>
          <a:xfrm>
            <a:off x="8519433" y="4749892"/>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latin typeface="Roboto"/>
                <a:ea typeface="Roboto"/>
                <a:cs typeface="Roboto"/>
                <a:sym typeface="Roboto"/>
              </a:rPr>
              <a:t>34</a:t>
            </a:fld>
            <a:endParaRPr sz="900">
              <a:solidFill>
                <a:srgbClr val="595959"/>
              </a:solidFill>
              <a:latin typeface="Roboto"/>
              <a:ea typeface="Roboto"/>
              <a:cs typeface="Roboto"/>
              <a:sym typeface="Roboto"/>
            </a:endParaRPr>
          </a:p>
        </p:txBody>
      </p:sp>
      <p:sp>
        <p:nvSpPr>
          <p:cNvPr id="711" name="Google Shape;711;p52"/>
          <p:cNvSpPr/>
          <p:nvPr/>
        </p:nvSpPr>
        <p:spPr>
          <a:xfrm>
            <a:off x="3180463" y="13920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2"/>
          <p:cNvSpPr/>
          <p:nvPr/>
        </p:nvSpPr>
        <p:spPr>
          <a:xfrm>
            <a:off x="906663" y="27414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2"/>
          <p:cNvSpPr/>
          <p:nvPr/>
        </p:nvSpPr>
        <p:spPr>
          <a:xfrm>
            <a:off x="3180463" y="2741450"/>
            <a:ext cx="2192400" cy="1268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 name="Google Shape;714;p52"/>
          <p:cNvCxnSpPr/>
          <p:nvPr/>
        </p:nvCxnSpPr>
        <p:spPr>
          <a:xfrm rot="10800000">
            <a:off x="954538" y="4114775"/>
            <a:ext cx="4390200" cy="12300"/>
          </a:xfrm>
          <a:prstGeom prst="straightConnector1">
            <a:avLst/>
          </a:prstGeom>
          <a:noFill/>
          <a:ln w="9525" cap="flat" cmpd="sng">
            <a:solidFill>
              <a:srgbClr val="595959"/>
            </a:solidFill>
            <a:prstDash val="solid"/>
            <a:round/>
            <a:headEnd type="triangle" w="med" len="med"/>
            <a:tailEnd type="none" w="med" len="med"/>
          </a:ln>
        </p:spPr>
      </p:cxnSp>
      <p:cxnSp>
        <p:nvCxnSpPr>
          <p:cNvPr id="715" name="Google Shape;715;p52"/>
          <p:cNvCxnSpPr/>
          <p:nvPr/>
        </p:nvCxnSpPr>
        <p:spPr>
          <a:xfrm>
            <a:off x="776225" y="1439452"/>
            <a:ext cx="23700" cy="2571600"/>
          </a:xfrm>
          <a:prstGeom prst="straightConnector1">
            <a:avLst/>
          </a:prstGeom>
          <a:noFill/>
          <a:ln w="9525" cap="flat" cmpd="sng">
            <a:solidFill>
              <a:srgbClr val="595959"/>
            </a:solidFill>
            <a:prstDash val="solid"/>
            <a:round/>
            <a:headEnd type="triangle" w="med" len="med"/>
            <a:tailEnd type="none" w="med" len="med"/>
          </a:ln>
        </p:spPr>
      </p:cxnSp>
      <p:sp>
        <p:nvSpPr>
          <p:cNvPr id="716" name="Google Shape;716;p52"/>
          <p:cNvSpPr txBox="1"/>
          <p:nvPr/>
        </p:nvSpPr>
        <p:spPr>
          <a:xfrm>
            <a:off x="4838564" y="4232290"/>
            <a:ext cx="534300" cy="338700"/>
          </a:xfrm>
          <a:prstGeom prst="rect">
            <a:avLst/>
          </a:prstGeom>
          <a:noFill/>
          <a:ln>
            <a:noFill/>
          </a:ln>
        </p:spPr>
        <p:txBody>
          <a:bodyPr spcFirstLastPara="1" wrap="square" lIns="90000" tIns="91425" rIns="91425" bIns="91425" anchor="t" anchorCtr="0">
            <a:spAutoFit/>
          </a:bodyPr>
          <a:lstStyle/>
          <a:p>
            <a:pPr marL="0" lvl="0" indent="0" algn="r" rtl="0">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717" name="Google Shape;717;p52"/>
          <p:cNvSpPr txBox="1"/>
          <p:nvPr/>
        </p:nvSpPr>
        <p:spPr>
          <a:xfrm>
            <a:off x="210989" y="1392040"/>
            <a:ext cx="5343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a:solidFill>
                  <a:srgbClr val="7B7B7B"/>
                </a:solidFill>
                <a:latin typeface="Helvetica Neue"/>
                <a:ea typeface="Helvetica Neue"/>
                <a:cs typeface="Helvetica Neue"/>
                <a:sym typeface="Helvetica Neue"/>
              </a:rPr>
              <a:t>High</a:t>
            </a:r>
            <a:endParaRPr sz="1000">
              <a:solidFill>
                <a:srgbClr val="7B7B7B"/>
              </a:solidFill>
              <a:latin typeface="Helvetica Neue"/>
              <a:ea typeface="Helvetica Neue"/>
              <a:cs typeface="Helvetica Neue"/>
              <a:sym typeface="Helvetica Neue"/>
            </a:endParaRPr>
          </a:p>
        </p:txBody>
      </p:sp>
      <p:sp>
        <p:nvSpPr>
          <p:cNvPr id="718" name="Google Shape;718;p52"/>
          <p:cNvSpPr txBox="1"/>
          <p:nvPr/>
        </p:nvSpPr>
        <p:spPr>
          <a:xfrm>
            <a:off x="954539" y="4232290"/>
            <a:ext cx="534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719" name="Google Shape;719;p52"/>
          <p:cNvSpPr txBox="1"/>
          <p:nvPr/>
        </p:nvSpPr>
        <p:spPr>
          <a:xfrm>
            <a:off x="341512" y="3672350"/>
            <a:ext cx="458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Low</a:t>
            </a:r>
            <a:endParaRPr sz="1000">
              <a:solidFill>
                <a:srgbClr val="7B7B7B"/>
              </a:solidFill>
              <a:latin typeface="Helvetica Neue"/>
              <a:ea typeface="Helvetica Neue"/>
              <a:cs typeface="Helvetica Neue"/>
              <a:sym typeface="Helvetica Neue"/>
            </a:endParaRPr>
          </a:p>
        </p:txBody>
      </p:sp>
      <p:sp>
        <p:nvSpPr>
          <p:cNvPr id="720" name="Google Shape;720;p52"/>
          <p:cNvSpPr txBox="1"/>
          <p:nvPr/>
        </p:nvSpPr>
        <p:spPr>
          <a:xfrm>
            <a:off x="2782850" y="4232300"/>
            <a:ext cx="825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7B7B7B"/>
                </a:solidFill>
                <a:latin typeface="Helvetica Neue"/>
                <a:ea typeface="Helvetica Neue"/>
                <a:cs typeface="Helvetica Neue"/>
                <a:sym typeface="Helvetica Neue"/>
              </a:rPr>
              <a:t>Price Point</a:t>
            </a:r>
            <a:endParaRPr sz="1000">
              <a:solidFill>
                <a:srgbClr val="7B7B7B"/>
              </a:solidFill>
              <a:latin typeface="Helvetica Neue"/>
              <a:ea typeface="Helvetica Neue"/>
              <a:cs typeface="Helvetica Neue"/>
              <a:sym typeface="Helvetica Neue"/>
            </a:endParaRPr>
          </a:p>
        </p:txBody>
      </p:sp>
      <p:sp>
        <p:nvSpPr>
          <p:cNvPr id="721" name="Google Shape;721;p52"/>
          <p:cNvSpPr txBox="1"/>
          <p:nvPr/>
        </p:nvSpPr>
        <p:spPr>
          <a:xfrm rot="-5400000">
            <a:off x="-435675" y="2582500"/>
            <a:ext cx="1748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666666"/>
                </a:solidFill>
                <a:latin typeface="Helvetica Neue"/>
                <a:ea typeface="Helvetica Neue"/>
                <a:cs typeface="Helvetica Neue"/>
                <a:sym typeface="Helvetica Neue"/>
              </a:rPr>
              <a:t>Eco-Friendliness</a:t>
            </a:r>
            <a:endParaRPr sz="1000">
              <a:solidFill>
                <a:srgbClr val="666666"/>
              </a:solidFill>
              <a:latin typeface="Helvetica Neue"/>
              <a:ea typeface="Helvetica Neue"/>
              <a:cs typeface="Helvetica Neue"/>
              <a:sym typeface="Helvetica Neue"/>
            </a:endParaRPr>
          </a:p>
        </p:txBody>
      </p:sp>
      <p:sp>
        <p:nvSpPr>
          <p:cNvPr id="722" name="Google Shape;722;p52"/>
          <p:cNvSpPr txBox="1"/>
          <p:nvPr/>
        </p:nvSpPr>
        <p:spPr>
          <a:xfrm>
            <a:off x="6007413" y="870950"/>
            <a:ext cx="2925600" cy="431100"/>
          </a:xfrm>
          <a:prstGeom prst="rect">
            <a:avLst/>
          </a:prstGeom>
          <a:solidFill>
            <a:srgbClr val="F9D449"/>
          </a:solidFill>
          <a:ln w="28575" cap="flat" cmpd="sng">
            <a:solidFill>
              <a:srgbClr val="000000"/>
            </a:solidFill>
            <a:prstDash val="solid"/>
            <a:miter lim="8000"/>
            <a:headEnd type="none" w="sm" len="sm"/>
            <a:tailEnd type="none" w="sm" len="sm"/>
          </a:ln>
        </p:spPr>
        <p:txBody>
          <a:bodyPr spcFirstLastPara="1" wrap="square" lIns="91425" tIns="91425" rIns="91425" bIns="91425" anchor="ctr" anchorCtr="0">
            <a:spAutoFit/>
          </a:bodyPr>
          <a:lstStyle/>
          <a:p>
            <a:pPr marL="0" marR="0" lvl="0" indent="0" algn="ctr" rtl="0">
              <a:lnSpc>
                <a:spcPct val="100000"/>
              </a:lnSpc>
              <a:spcBef>
                <a:spcPts val="0"/>
              </a:spcBef>
              <a:spcAft>
                <a:spcPts val="0"/>
              </a:spcAft>
              <a:buNone/>
            </a:pPr>
            <a:r>
              <a:rPr lang="en" sz="1600" b="1">
                <a:solidFill>
                  <a:schemeClr val="dk1"/>
                </a:solidFill>
                <a:latin typeface="Roboto"/>
                <a:ea typeface="Roboto"/>
                <a:cs typeface="Roboto"/>
                <a:sym typeface="Roboto"/>
              </a:rPr>
              <a:t>Competitor Insights </a:t>
            </a:r>
            <a:endParaRPr sz="1600" b="1">
              <a:solidFill>
                <a:schemeClr val="dk1"/>
              </a:solidFill>
              <a:latin typeface="Roboto"/>
              <a:ea typeface="Roboto"/>
              <a:cs typeface="Roboto"/>
              <a:sym typeface="Roboto"/>
            </a:endParaRPr>
          </a:p>
        </p:txBody>
      </p:sp>
      <p:sp>
        <p:nvSpPr>
          <p:cNvPr id="723" name="Google Shape;723;p52"/>
          <p:cNvSpPr txBox="1"/>
          <p:nvPr/>
        </p:nvSpPr>
        <p:spPr>
          <a:xfrm>
            <a:off x="5943338" y="1089500"/>
            <a:ext cx="630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a:solidFill>
                  <a:srgbClr val="E8EBF5"/>
                </a:solidFill>
                <a:latin typeface="Roboto Black"/>
                <a:ea typeface="Roboto Black"/>
                <a:cs typeface="Roboto Black"/>
                <a:sym typeface="Roboto Black"/>
              </a:rPr>
              <a:t>1</a:t>
            </a:r>
            <a:endParaRPr sz="8000">
              <a:solidFill>
                <a:srgbClr val="E8EBF5"/>
              </a:solidFill>
              <a:latin typeface="Roboto Black"/>
              <a:ea typeface="Roboto Black"/>
              <a:cs typeface="Roboto Black"/>
              <a:sym typeface="Roboto Black"/>
            </a:endParaRPr>
          </a:p>
        </p:txBody>
      </p:sp>
      <p:sp>
        <p:nvSpPr>
          <p:cNvPr id="724" name="Google Shape;724;p52"/>
          <p:cNvSpPr txBox="1"/>
          <p:nvPr/>
        </p:nvSpPr>
        <p:spPr>
          <a:xfrm>
            <a:off x="5943338" y="2165387"/>
            <a:ext cx="630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0">
                <a:solidFill>
                  <a:srgbClr val="E8EBF5"/>
                </a:solidFill>
                <a:latin typeface="Roboto Black"/>
                <a:ea typeface="Roboto Black"/>
                <a:cs typeface="Roboto Black"/>
                <a:sym typeface="Roboto Black"/>
              </a:rPr>
              <a:t>2</a:t>
            </a:r>
            <a:endParaRPr sz="8000">
              <a:solidFill>
                <a:srgbClr val="E8EBF5"/>
              </a:solidFill>
              <a:latin typeface="Roboto Black"/>
              <a:ea typeface="Roboto Black"/>
              <a:cs typeface="Roboto Black"/>
              <a:sym typeface="Roboto Black"/>
            </a:endParaRPr>
          </a:p>
        </p:txBody>
      </p:sp>
      <p:sp>
        <p:nvSpPr>
          <p:cNvPr id="725" name="Google Shape;725;p52"/>
          <p:cNvSpPr/>
          <p:nvPr/>
        </p:nvSpPr>
        <p:spPr>
          <a:xfrm>
            <a:off x="6339401" y="2618750"/>
            <a:ext cx="2728800" cy="630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Competitors packaging is not eco-friendly and relies heavily on the use of plastics. This does not support social and economic trends</a:t>
            </a:r>
            <a:endParaRPr sz="1100">
              <a:latin typeface="Helvetica Neue"/>
              <a:ea typeface="Helvetica Neue"/>
              <a:cs typeface="Helvetica Neue"/>
              <a:sym typeface="Helvetica Neue"/>
            </a:endParaRPr>
          </a:p>
        </p:txBody>
      </p:sp>
      <p:sp>
        <p:nvSpPr>
          <p:cNvPr id="726" name="Google Shape;726;p52"/>
          <p:cNvSpPr/>
          <p:nvPr/>
        </p:nvSpPr>
        <p:spPr>
          <a:xfrm>
            <a:off x="6302975" y="1539750"/>
            <a:ext cx="2524200" cy="779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Other whiskey sour pods require the use of a cocktail machine to serve</a:t>
            </a:r>
            <a:endParaRPr sz="1100">
              <a:solidFill>
                <a:schemeClr val="dk1"/>
              </a:solidFill>
              <a:latin typeface="Helvetica Neue"/>
              <a:ea typeface="Helvetica Neue"/>
              <a:cs typeface="Helvetica Neue"/>
              <a:sym typeface="Helvetica Neue"/>
            </a:endParaRPr>
          </a:p>
        </p:txBody>
      </p:sp>
      <p:sp>
        <p:nvSpPr>
          <p:cNvPr id="727" name="Google Shape;727;p52"/>
          <p:cNvSpPr/>
          <p:nvPr/>
        </p:nvSpPr>
        <p:spPr>
          <a:xfrm>
            <a:off x="1686850" y="955400"/>
            <a:ext cx="2925600" cy="36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Source Sans Pro"/>
                <a:ea typeface="Source Sans Pro"/>
                <a:cs typeface="Source Sans Pro"/>
                <a:sym typeface="Source Sans Pro"/>
              </a:rPr>
              <a:t>Selection Criteria:</a:t>
            </a:r>
            <a:r>
              <a:rPr lang="en" sz="1000">
                <a:solidFill>
                  <a:srgbClr val="000000"/>
                </a:solidFill>
                <a:latin typeface="Source Sans Pro"/>
                <a:ea typeface="Source Sans Pro"/>
                <a:cs typeface="Source Sans Pro"/>
                <a:sym typeface="Source Sans Pro"/>
              </a:rPr>
              <a:t> </a:t>
            </a:r>
            <a:r>
              <a:rPr lang="en" sz="1000">
                <a:solidFill>
                  <a:schemeClr val="dk1"/>
                </a:solidFill>
                <a:latin typeface="Helvetica Neue"/>
                <a:ea typeface="Helvetica Neue"/>
                <a:cs typeface="Helvetica Neue"/>
                <a:sym typeface="Helvetica Neue"/>
              </a:rPr>
              <a:t>Comparable size, Value proposition, Mission alignment , Location</a:t>
            </a:r>
            <a:endParaRPr sz="800">
              <a:latin typeface="Helvetica Neue"/>
              <a:ea typeface="Helvetica Neue"/>
              <a:cs typeface="Helvetica Neue"/>
              <a:sym typeface="Helvetica Neue"/>
            </a:endParaRPr>
          </a:p>
        </p:txBody>
      </p:sp>
      <p:sp>
        <p:nvSpPr>
          <p:cNvPr id="728" name="Google Shape;728;p52"/>
          <p:cNvSpPr/>
          <p:nvPr/>
        </p:nvSpPr>
        <p:spPr>
          <a:xfrm>
            <a:off x="6007425" y="3716900"/>
            <a:ext cx="2925600" cy="779400"/>
          </a:xfrm>
          <a:prstGeom prst="rect">
            <a:avLst/>
          </a:prstGeom>
          <a:solidFill>
            <a:srgbClr val="F4A340"/>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Source Sans Pro"/>
                <a:ea typeface="Source Sans Pro"/>
                <a:cs typeface="Source Sans Pro"/>
                <a:sym typeface="Source Sans Pro"/>
              </a:rPr>
              <a:t>Creating a low-price, eco-friendly sour product is a strong differentiator amongst competitors</a:t>
            </a:r>
            <a:endParaRPr sz="1200" b="1">
              <a:solidFill>
                <a:srgbClr val="FFFFFF"/>
              </a:solidFill>
              <a:latin typeface="Source Sans Pro"/>
              <a:ea typeface="Source Sans Pro"/>
              <a:cs typeface="Source Sans Pro"/>
              <a:sym typeface="Source Sans Pro"/>
            </a:endParaRPr>
          </a:p>
        </p:txBody>
      </p:sp>
      <p:sp>
        <p:nvSpPr>
          <p:cNvPr id="729" name="Google Shape;729;p52"/>
          <p:cNvSpPr/>
          <p:nvPr/>
        </p:nvSpPr>
        <p:spPr>
          <a:xfrm rot="10800000">
            <a:off x="6171228" y="3454620"/>
            <a:ext cx="2598000" cy="159900"/>
          </a:xfrm>
          <a:prstGeom prst="triangle">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2"/>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731" name="Google Shape;731;p52"/>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Who are our competitors?</a:t>
            </a:r>
            <a:endParaRPr/>
          </a:p>
        </p:txBody>
      </p:sp>
      <p:cxnSp>
        <p:nvCxnSpPr>
          <p:cNvPr id="732" name="Google Shape;732;p52"/>
          <p:cNvCxnSpPr/>
          <p:nvPr/>
        </p:nvCxnSpPr>
        <p:spPr>
          <a:xfrm>
            <a:off x="340800" y="4773279"/>
            <a:ext cx="8462400" cy="0"/>
          </a:xfrm>
          <a:prstGeom prst="straightConnector1">
            <a:avLst/>
          </a:prstGeom>
          <a:noFill/>
          <a:ln w="9525" cap="flat" cmpd="sng">
            <a:solidFill>
              <a:srgbClr val="CCCCCC"/>
            </a:solidFill>
            <a:prstDash val="solid"/>
            <a:round/>
            <a:headEnd type="none" w="med" len="med"/>
            <a:tailEnd type="none" w="med" len="med"/>
          </a:ln>
        </p:spPr>
      </p:cxnSp>
      <p:pic>
        <p:nvPicPr>
          <p:cNvPr id="733" name="Google Shape;733;p52"/>
          <p:cNvPicPr preferRelativeResize="0"/>
          <p:nvPr/>
        </p:nvPicPr>
        <p:blipFill>
          <a:blip r:embed="rId3">
            <a:alphaModFix/>
          </a:blip>
          <a:stretch>
            <a:fillRect/>
          </a:stretch>
        </p:blipFill>
        <p:spPr>
          <a:xfrm>
            <a:off x="1059200" y="3246003"/>
            <a:ext cx="744624" cy="562196"/>
          </a:xfrm>
          <a:prstGeom prst="rect">
            <a:avLst/>
          </a:prstGeom>
          <a:noFill/>
          <a:ln>
            <a:noFill/>
          </a:ln>
        </p:spPr>
      </p:pic>
      <p:pic>
        <p:nvPicPr>
          <p:cNvPr id="734" name="Google Shape;734;p52"/>
          <p:cNvPicPr preferRelativeResize="0"/>
          <p:nvPr/>
        </p:nvPicPr>
        <p:blipFill>
          <a:blip r:embed="rId4">
            <a:alphaModFix/>
          </a:blip>
          <a:stretch>
            <a:fillRect/>
          </a:stretch>
        </p:blipFill>
        <p:spPr>
          <a:xfrm>
            <a:off x="3059950" y="2291138"/>
            <a:ext cx="1512060" cy="338700"/>
          </a:xfrm>
          <a:prstGeom prst="rect">
            <a:avLst/>
          </a:prstGeom>
          <a:noFill/>
          <a:ln>
            <a:noFill/>
          </a:ln>
        </p:spPr>
      </p:pic>
      <p:pic>
        <p:nvPicPr>
          <p:cNvPr id="735" name="Google Shape;735;p52"/>
          <p:cNvPicPr preferRelativeResize="0"/>
          <p:nvPr/>
        </p:nvPicPr>
        <p:blipFill>
          <a:blip r:embed="rId5">
            <a:alphaModFix/>
          </a:blip>
          <a:stretch>
            <a:fillRect/>
          </a:stretch>
        </p:blipFill>
        <p:spPr>
          <a:xfrm>
            <a:off x="2063100" y="3484084"/>
            <a:ext cx="825300" cy="465263"/>
          </a:xfrm>
          <a:prstGeom prst="rect">
            <a:avLst/>
          </a:prstGeom>
          <a:noFill/>
          <a:ln>
            <a:noFill/>
          </a:ln>
        </p:spPr>
      </p:pic>
      <p:pic>
        <p:nvPicPr>
          <p:cNvPr id="736" name="Google Shape;736;p52"/>
          <p:cNvPicPr preferRelativeResize="0"/>
          <p:nvPr/>
        </p:nvPicPr>
        <p:blipFill>
          <a:blip r:embed="rId6">
            <a:alphaModFix/>
          </a:blip>
          <a:stretch>
            <a:fillRect/>
          </a:stretch>
        </p:blipFill>
        <p:spPr>
          <a:xfrm>
            <a:off x="4612438" y="1816038"/>
            <a:ext cx="630600" cy="630600"/>
          </a:xfrm>
          <a:prstGeom prst="rect">
            <a:avLst/>
          </a:prstGeom>
          <a:noFill/>
          <a:ln>
            <a:noFill/>
          </a:ln>
        </p:spPr>
      </p:pic>
      <p:pic>
        <p:nvPicPr>
          <p:cNvPr id="737" name="Google Shape;737;p52"/>
          <p:cNvPicPr preferRelativeResize="0"/>
          <p:nvPr/>
        </p:nvPicPr>
        <p:blipFill>
          <a:blip r:embed="rId7">
            <a:alphaModFix/>
          </a:blip>
          <a:stretch>
            <a:fillRect/>
          </a:stretch>
        </p:blipFill>
        <p:spPr>
          <a:xfrm>
            <a:off x="4694347" y="2450894"/>
            <a:ext cx="548700" cy="548721"/>
          </a:xfrm>
          <a:prstGeom prst="rect">
            <a:avLst/>
          </a:prstGeom>
          <a:noFill/>
          <a:ln>
            <a:noFill/>
          </a:ln>
        </p:spPr>
      </p:pic>
      <p:pic>
        <p:nvPicPr>
          <p:cNvPr id="738" name="Google Shape;738;p52"/>
          <p:cNvPicPr preferRelativeResize="0"/>
          <p:nvPr/>
        </p:nvPicPr>
        <p:blipFill>
          <a:blip r:embed="rId8">
            <a:alphaModFix/>
          </a:blip>
          <a:stretch>
            <a:fillRect/>
          </a:stretch>
        </p:blipFill>
        <p:spPr>
          <a:xfrm rot="-155380">
            <a:off x="1327762" y="1500224"/>
            <a:ext cx="1132982" cy="54721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3"/>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744" name="Google Shape;744;p53"/>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Case Study: Mr. and Mrs. T</a:t>
            </a:r>
            <a:endParaRPr/>
          </a:p>
        </p:txBody>
      </p:sp>
      <p:pic>
        <p:nvPicPr>
          <p:cNvPr id="745" name="Google Shape;745;p53"/>
          <p:cNvPicPr preferRelativeResize="0"/>
          <p:nvPr/>
        </p:nvPicPr>
        <p:blipFill>
          <a:blip r:embed="rId3">
            <a:alphaModFix/>
          </a:blip>
          <a:stretch>
            <a:fillRect/>
          </a:stretch>
        </p:blipFill>
        <p:spPr>
          <a:xfrm>
            <a:off x="311227" y="1620406"/>
            <a:ext cx="3188475" cy="2407326"/>
          </a:xfrm>
          <a:prstGeom prst="rect">
            <a:avLst/>
          </a:prstGeom>
          <a:noFill/>
          <a:ln>
            <a:noFill/>
          </a:ln>
        </p:spPr>
      </p:pic>
      <p:sp>
        <p:nvSpPr>
          <p:cNvPr id="746" name="Google Shape;746;p53"/>
          <p:cNvSpPr/>
          <p:nvPr/>
        </p:nvSpPr>
        <p:spPr>
          <a:xfrm rot="5400000">
            <a:off x="2408025" y="2627263"/>
            <a:ext cx="3223200" cy="393600"/>
          </a:xfrm>
          <a:prstGeom prst="triangle">
            <a:avLst>
              <a:gd name="adj" fmla="val 50000"/>
            </a:avLst>
          </a:prstGeom>
          <a:solidFill>
            <a:srgbClr val="3B4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3"/>
          <p:cNvSpPr/>
          <p:nvPr/>
        </p:nvSpPr>
        <p:spPr>
          <a:xfrm>
            <a:off x="4526700" y="1076800"/>
            <a:ext cx="4328100" cy="3223200"/>
          </a:xfrm>
          <a:prstGeom prst="rect">
            <a:avLst/>
          </a:prstGeom>
          <a:solidFill>
            <a:srgbClr val="F9D44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Mr &amp; Mrs T offer a cheap low quality whiskey sour mixer that would be targeted to either first time consumers of the cocktail or those looking for a cheap mixer that resembles the taste of a whiskey sour. Their packaging is not environmentally friendly as it is sold in a plastic bottle and long term storage is questionable after the bottle is unsealed. One of the great benefits of our whiskey sour is that we use capsules (or pods) to preserve the flavour in each serving. </a:t>
            </a:r>
            <a:endParaRPr>
              <a:solidFill>
                <a:schemeClr val="dk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4"/>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753" name="Google Shape;753;p54"/>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Case Study: Mr. and Mrs. T</a:t>
            </a:r>
            <a:endParaRPr/>
          </a:p>
        </p:txBody>
      </p:sp>
      <p:sp>
        <p:nvSpPr>
          <p:cNvPr id="754" name="Google Shape;754;p54"/>
          <p:cNvSpPr/>
          <p:nvPr/>
        </p:nvSpPr>
        <p:spPr>
          <a:xfrm rot="5400000">
            <a:off x="2408025" y="2627263"/>
            <a:ext cx="3223200" cy="393600"/>
          </a:xfrm>
          <a:prstGeom prst="triangle">
            <a:avLst>
              <a:gd name="adj" fmla="val 50000"/>
            </a:avLst>
          </a:prstGeom>
          <a:solidFill>
            <a:srgbClr val="3B40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4"/>
          <p:cNvSpPr/>
          <p:nvPr/>
        </p:nvSpPr>
        <p:spPr>
          <a:xfrm>
            <a:off x="4526700" y="1076800"/>
            <a:ext cx="4328100" cy="3223200"/>
          </a:xfrm>
          <a:prstGeom prst="rect">
            <a:avLst/>
          </a:prstGeom>
          <a:solidFill>
            <a:srgbClr val="F9D44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The Bartesian Whiskey Sour Cocktail Mix is our closest competitor since they offer a relatively high quality whiskey sour served in capsules. We believe that by sourcing our ingredients overseas we will be able to offer a high quality product and position ourselves at the top end of the market. Our pods will also be compatible with all cocktail mixers this way we can still target our competitors customers without forcing them to purchase new equipment.</a:t>
            </a:r>
            <a:endParaRPr sz="1200">
              <a:solidFill>
                <a:schemeClr val="dk1"/>
              </a:solidFill>
              <a:latin typeface="Helvetica Neue"/>
              <a:ea typeface="Helvetica Neue"/>
              <a:cs typeface="Helvetica Neue"/>
              <a:sym typeface="Helvetica Neue"/>
            </a:endParaRPr>
          </a:p>
        </p:txBody>
      </p:sp>
      <p:pic>
        <p:nvPicPr>
          <p:cNvPr id="756" name="Google Shape;756;p54"/>
          <p:cNvPicPr preferRelativeResize="0"/>
          <p:nvPr/>
        </p:nvPicPr>
        <p:blipFill>
          <a:blip r:embed="rId3">
            <a:alphaModFix/>
          </a:blip>
          <a:stretch>
            <a:fillRect/>
          </a:stretch>
        </p:blipFill>
        <p:spPr>
          <a:xfrm>
            <a:off x="352300" y="2470151"/>
            <a:ext cx="3160249" cy="7078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5"/>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Competitor Analysis</a:t>
            </a:r>
            <a:endParaRPr/>
          </a:p>
        </p:txBody>
      </p:sp>
      <p:sp>
        <p:nvSpPr>
          <p:cNvPr id="762" name="Google Shape;762;p55"/>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Speculative Assumptions and Insights (CDSTEP)</a:t>
            </a:r>
            <a:endParaRPr/>
          </a:p>
        </p:txBody>
      </p:sp>
      <p:sp>
        <p:nvSpPr>
          <p:cNvPr id="763" name="Google Shape;763;p55"/>
          <p:cNvSpPr txBox="1"/>
          <p:nvPr/>
        </p:nvSpPr>
        <p:spPr>
          <a:xfrm>
            <a:off x="569125" y="1181175"/>
            <a:ext cx="7344900" cy="2918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Pods are still a new concept in the alcohol industry however advancements in technology have allowed us to offer a longer lasting and better tasting whiskey sour than our by-the-bottle competitors</a:t>
            </a:r>
            <a:endParaRPr sz="1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Shifts in social and economic trends have put an emphasis on preserving the environment and that is why part of our mission with our whiskey sour pods concept is to offer a sustainable and eco-friendly alternative to plastic bottles</a:t>
            </a:r>
            <a:endParaRPr sz="1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By establishing ourselves as an ecommerce business, we will be able to get a solid foothold in the current market as we can cast a wider net to our target market</a:t>
            </a:r>
            <a:endParaRPr sz="12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We also plan on capitalizing on the impact of COVID-19 by positioning ourselves as a restaurant style cocktail served at home.</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56"/>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Insight: Partnership with Ooho</a:t>
            </a:r>
            <a:endParaRPr/>
          </a:p>
        </p:txBody>
      </p:sp>
      <p:sp>
        <p:nvSpPr>
          <p:cNvPr id="769" name="Google Shape;769;p56"/>
          <p:cNvSpPr txBox="1"/>
          <p:nvPr/>
        </p:nvSpPr>
        <p:spPr>
          <a:xfrm>
            <a:off x="918300" y="2049025"/>
            <a:ext cx="73074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Helvetica Neue"/>
                <a:ea typeface="Helvetica Neue"/>
                <a:cs typeface="Helvetica Neue"/>
                <a:sym typeface="Helvetica Neue"/>
              </a:rPr>
              <a:t>Partnership with Ooho + Competitors lack of environmentally-friendly packaging = By partnering with Ooho, we have been able to make Sour Pods a completely biodegradable product, leaving no waste behind for future generations. None of our competition offer this, mainly using plastics or glass for their packaging. With the socio-economic trends shifting towards green solutions, we see this as an amazing opportunity to be a market leader. By having this distinct advantage, this is most definitely a factor we will be promoting during our marketing campaign. </a:t>
            </a:r>
            <a:endParaRPr sz="1100">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3C586"/>
        </a:solidFill>
        <a:effectLst/>
      </p:bgPr>
    </p:bg>
    <p:spTree>
      <p:nvGrpSpPr>
        <p:cNvPr id="1" name="Shape 773"/>
        <p:cNvGrpSpPr/>
        <p:nvPr/>
      </p:nvGrpSpPr>
      <p:grpSpPr>
        <a:xfrm>
          <a:off x="0" y="0"/>
          <a:ext cx="0" cy="0"/>
          <a:chOff x="0" y="0"/>
          <a:chExt cx="0" cy="0"/>
        </a:xfrm>
      </p:grpSpPr>
      <p:sp>
        <p:nvSpPr>
          <p:cNvPr id="774" name="Google Shape;774;p57"/>
          <p:cNvSpPr txBox="1"/>
          <p:nvPr/>
        </p:nvSpPr>
        <p:spPr>
          <a:xfrm rot="-254">
            <a:off x="2544757" y="2176191"/>
            <a:ext cx="4054500" cy="79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400" b="1">
                <a:solidFill>
                  <a:schemeClr val="dk1"/>
                </a:solidFill>
                <a:latin typeface="Bebas Neue"/>
                <a:ea typeface="Bebas Neue"/>
                <a:cs typeface="Bebas Neue"/>
                <a:sym typeface="Bebas Neue"/>
              </a:rPr>
              <a:t>Cheers.</a:t>
            </a:r>
            <a:endParaRPr sz="7400" b="1">
              <a:solidFill>
                <a:schemeClr val="dk1"/>
              </a:solidFill>
              <a:latin typeface="Bebas Neue"/>
              <a:ea typeface="Bebas Neue"/>
              <a:cs typeface="Bebas Neue"/>
              <a:sym typeface="Bebas Neue"/>
            </a:endParaRPr>
          </a:p>
        </p:txBody>
      </p:sp>
      <p:pic>
        <p:nvPicPr>
          <p:cNvPr id="775" name="Google Shape;775;p57"/>
          <p:cNvPicPr preferRelativeResize="0"/>
          <p:nvPr/>
        </p:nvPicPr>
        <p:blipFill>
          <a:blip r:embed="rId3">
            <a:alphaModFix/>
          </a:blip>
          <a:stretch>
            <a:fillRect/>
          </a:stretch>
        </p:blipFill>
        <p:spPr>
          <a:xfrm rot="-4817797">
            <a:off x="8588731" y="39757"/>
            <a:ext cx="515512" cy="515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2"/>
          <p:cNvPicPr preferRelativeResize="0"/>
          <p:nvPr/>
        </p:nvPicPr>
        <p:blipFill rotWithShape="1">
          <a:blip r:embed="rId3">
            <a:alphaModFix/>
          </a:blip>
          <a:srcRect l="6951" t="4333" r="36394"/>
          <a:stretch/>
        </p:blipFill>
        <p:spPr>
          <a:xfrm>
            <a:off x="0" y="958600"/>
            <a:ext cx="3315400" cy="3805175"/>
          </a:xfrm>
          <a:prstGeom prst="rect">
            <a:avLst/>
          </a:prstGeom>
          <a:noFill/>
          <a:ln>
            <a:noFill/>
          </a:ln>
        </p:spPr>
      </p:pic>
      <p:sp>
        <p:nvSpPr>
          <p:cNvPr id="171" name="Google Shape;171;p22"/>
          <p:cNvSpPr/>
          <p:nvPr/>
        </p:nvSpPr>
        <p:spPr>
          <a:xfrm rot="-5400000">
            <a:off x="6051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4759425" y="959717"/>
            <a:ext cx="1289400" cy="6174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Demographic: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73" name="Google Shape;173;p22"/>
          <p:cNvSpPr/>
          <p:nvPr/>
        </p:nvSpPr>
        <p:spPr>
          <a:xfrm>
            <a:off x="4759425" y="1685350"/>
            <a:ext cx="1289400" cy="1842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pen Sans"/>
                <a:ea typeface="Open Sans"/>
                <a:cs typeface="Open Sans"/>
                <a:sym typeface="Open Sans"/>
              </a:rPr>
              <a:t>Fact 1: </a:t>
            </a:r>
            <a:r>
              <a:rPr lang="en" sz="1000">
                <a:solidFill>
                  <a:schemeClr val="dk1"/>
                </a:solidFill>
                <a:latin typeface="Open Sans"/>
                <a:ea typeface="Open Sans"/>
                <a:cs typeface="Open Sans"/>
                <a:sym typeface="Open Sans"/>
              </a:rPr>
              <a:t>The highest consumption of alcohol in Canada is by those ages 18-34 years old at 33.5%, followed by 35-49 years old at 28.4% (McDiarmid, 2019)</a:t>
            </a:r>
            <a:endParaRPr sz="1000">
              <a:solidFill>
                <a:schemeClr val="dk1"/>
              </a:solidFill>
              <a:latin typeface="Open Sans"/>
              <a:ea typeface="Open Sans"/>
              <a:cs typeface="Open Sans"/>
              <a:sym typeface="Open Sans"/>
            </a:endParaRPr>
          </a:p>
        </p:txBody>
      </p:sp>
      <p:sp>
        <p:nvSpPr>
          <p:cNvPr id="174" name="Google Shape;174;p22"/>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175" name="Google Shape;175;p22"/>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176" name="Google Shape;176;p22"/>
          <p:cNvSpPr/>
          <p:nvPr/>
        </p:nvSpPr>
        <p:spPr>
          <a:xfrm>
            <a:off x="6165175" y="967963"/>
            <a:ext cx="12894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Rural</a:t>
            </a:r>
            <a:endParaRPr sz="900">
              <a:solidFill>
                <a:schemeClr val="lt1"/>
              </a:solidFill>
              <a:latin typeface="Open Sans"/>
              <a:ea typeface="Open Sans"/>
              <a:cs typeface="Open Sans"/>
              <a:sym typeface="Open Sans"/>
            </a:endParaRPr>
          </a:p>
        </p:txBody>
      </p:sp>
      <p:sp>
        <p:nvSpPr>
          <p:cNvPr id="177" name="Google Shape;177;p22"/>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178" name="Google Shape;178;p22"/>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#1</a:t>
            </a:r>
            <a:endParaRPr/>
          </a:p>
        </p:txBody>
      </p:sp>
      <p:sp>
        <p:nvSpPr>
          <p:cNvPr id="179" name="Google Shape;179;p22"/>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Young millennials living in rural areas that are environmentally conscious</a:t>
            </a:r>
            <a:endParaRPr/>
          </a:p>
        </p:txBody>
      </p:sp>
      <p:sp>
        <p:nvSpPr>
          <p:cNvPr id="180" name="Google Shape;180;p22"/>
          <p:cNvSpPr/>
          <p:nvPr/>
        </p:nvSpPr>
        <p:spPr>
          <a:xfrm>
            <a:off x="7570925" y="958600"/>
            <a:ext cx="1289400" cy="6174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Psychographic: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Environmentalist lifestyle</a:t>
            </a:r>
            <a:endParaRPr sz="900">
              <a:solidFill>
                <a:schemeClr val="dk1"/>
              </a:solidFill>
              <a:latin typeface="Open Sans"/>
              <a:ea typeface="Open Sans"/>
              <a:cs typeface="Open Sans"/>
              <a:sym typeface="Open Sans"/>
            </a:endParaRPr>
          </a:p>
        </p:txBody>
      </p:sp>
      <p:sp>
        <p:nvSpPr>
          <p:cNvPr id="181" name="Google Shape;181;p22"/>
          <p:cNvSpPr/>
          <p:nvPr/>
        </p:nvSpPr>
        <p:spPr>
          <a:xfrm>
            <a:off x="6165175" y="1685350"/>
            <a:ext cx="1289400" cy="1842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 Canadians residing in rural areas are more likely to report heavy drinking (22.4%) compared to those living urban areas (18.4%) (McDiarmid, 2019)</a:t>
            </a:r>
            <a:endParaRPr sz="1000">
              <a:solidFill>
                <a:schemeClr val="lt1"/>
              </a:solidFill>
              <a:latin typeface="Open Sans"/>
              <a:ea typeface="Open Sans"/>
              <a:cs typeface="Open Sans"/>
              <a:sym typeface="Open Sans"/>
            </a:endParaRPr>
          </a:p>
        </p:txBody>
      </p:sp>
      <p:sp>
        <p:nvSpPr>
          <p:cNvPr id="182" name="Google Shape;182;p22"/>
          <p:cNvSpPr/>
          <p:nvPr/>
        </p:nvSpPr>
        <p:spPr>
          <a:xfrm>
            <a:off x="4759425" y="3920425"/>
            <a:ext cx="1289400" cy="795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Demographic:</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Adults aged 18-34 years old</a:t>
            </a:r>
            <a:endParaRPr sz="1000">
              <a:solidFill>
                <a:schemeClr val="dk1"/>
              </a:solidFill>
              <a:latin typeface="Open Sans"/>
              <a:ea typeface="Open Sans"/>
              <a:cs typeface="Open Sans"/>
              <a:sym typeface="Open Sans"/>
            </a:endParaRPr>
          </a:p>
        </p:txBody>
      </p:sp>
      <p:sp>
        <p:nvSpPr>
          <p:cNvPr id="183" name="Google Shape;183;p22"/>
          <p:cNvSpPr/>
          <p:nvPr/>
        </p:nvSpPr>
        <p:spPr>
          <a:xfrm>
            <a:off x="6165176" y="3936475"/>
            <a:ext cx="12894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Canadians in rural areas</a:t>
            </a:r>
            <a:endParaRPr sz="900">
              <a:solidFill>
                <a:schemeClr val="lt1"/>
              </a:solidFill>
              <a:latin typeface="Open Sans"/>
              <a:ea typeface="Open Sans"/>
              <a:cs typeface="Open Sans"/>
              <a:sym typeface="Open Sans"/>
            </a:endParaRPr>
          </a:p>
        </p:txBody>
      </p:sp>
      <p:sp>
        <p:nvSpPr>
          <p:cNvPr id="184" name="Google Shape;184;p22"/>
          <p:cNvSpPr/>
          <p:nvPr/>
        </p:nvSpPr>
        <p:spPr>
          <a:xfrm>
            <a:off x="7570926" y="3918250"/>
            <a:ext cx="1289400" cy="795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Psychographic: </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Those who are environmentally conscious</a:t>
            </a:r>
            <a:endParaRPr sz="900">
              <a:solidFill>
                <a:schemeClr val="dk1"/>
              </a:solidFill>
              <a:latin typeface="Open Sans"/>
              <a:ea typeface="Open Sans"/>
              <a:cs typeface="Open Sans"/>
              <a:sym typeface="Open Sans"/>
            </a:endParaRPr>
          </a:p>
        </p:txBody>
      </p:sp>
      <p:sp>
        <p:nvSpPr>
          <p:cNvPr id="185" name="Google Shape;185;p22"/>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7570925" y="1695175"/>
            <a:ext cx="1289400" cy="1842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pen Sans"/>
                <a:ea typeface="Open Sans"/>
                <a:cs typeface="Open Sans"/>
                <a:sym typeface="Open Sans"/>
              </a:rPr>
              <a:t>Fact 3: </a:t>
            </a:r>
            <a:r>
              <a:rPr lang="en" sz="1000">
                <a:solidFill>
                  <a:schemeClr val="dk1"/>
                </a:solidFill>
                <a:latin typeface="Open Sans"/>
                <a:ea typeface="Open Sans"/>
                <a:cs typeface="Open Sans"/>
                <a:sym typeface="Open Sans"/>
              </a:rPr>
              <a:t>58% of millennials say that they consider sustainability while shopping (Emmert, 2021) </a:t>
            </a:r>
            <a:endParaRPr sz="1000">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8"/>
          <p:cNvSpPr txBox="1">
            <a:spLocks noGrp="1"/>
          </p:cNvSpPr>
          <p:nvPr>
            <p:ph type="title"/>
          </p:nvPr>
        </p:nvSpPr>
        <p:spPr>
          <a:xfrm>
            <a:off x="224900" y="1086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Helvetica Neue"/>
                <a:ea typeface="Helvetica Neue"/>
                <a:cs typeface="Helvetica Neue"/>
                <a:sym typeface="Helvetica Neue"/>
              </a:rPr>
              <a:t>References</a:t>
            </a:r>
            <a:endParaRPr sz="2000" b="1">
              <a:latin typeface="Helvetica Neue"/>
              <a:ea typeface="Helvetica Neue"/>
              <a:cs typeface="Helvetica Neue"/>
              <a:sym typeface="Helvetica Neue"/>
            </a:endParaRPr>
          </a:p>
        </p:txBody>
      </p:sp>
      <p:sp>
        <p:nvSpPr>
          <p:cNvPr id="781" name="Google Shape;781;p58"/>
          <p:cNvSpPr txBox="1">
            <a:spLocks noGrp="1"/>
          </p:cNvSpPr>
          <p:nvPr>
            <p:ph type="body" idx="1"/>
          </p:nvPr>
        </p:nvSpPr>
        <p:spPr>
          <a:xfrm>
            <a:off x="311700" y="731725"/>
            <a:ext cx="8520600" cy="42642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Barton, J. (2019). How Much Do Instagram Ads Cost. SEO Resellers Canada. Retrieved from https://seoresellerscanada.ca/how-much-do-instagram-ads-cost/</a:t>
            </a:r>
            <a:endParaRPr sz="1200">
              <a:solidFill>
                <a:schemeClr val="dk1"/>
              </a:solidFill>
              <a:latin typeface="Helvetica Neue"/>
              <a:ea typeface="Helvetica Neue"/>
              <a:cs typeface="Helvetica Neue"/>
              <a:sym typeface="Helvetica Neue"/>
            </a:endParaRPr>
          </a:p>
          <a:p>
            <a:pPr marL="457200" lvl="0" indent="-45720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457200" lvl="0" indent="-45720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Barton, J. (2019). Your Guide to YouTube Ads: How Much Does YouTube Advertising Cost. SEO Resellers Canada. Retrieved from </a:t>
            </a:r>
            <a:r>
              <a:rPr lang="en" sz="1200" u="sng">
                <a:solidFill>
                  <a:schemeClr val="hlink"/>
                </a:solidFill>
                <a:latin typeface="Helvetica Neue"/>
                <a:ea typeface="Helvetica Neue"/>
                <a:cs typeface="Helvetica Neue"/>
                <a:sym typeface="Helvetica Neue"/>
                <a:hlinkClick r:id="rId3"/>
              </a:rPr>
              <a:t>https://seoresellerscanada.ca/your-guide-to-youtube-ads-how-much-does-youtube-advertising-cost/</a:t>
            </a: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Bedford, E., (2019, November 28). </a:t>
            </a:r>
            <a:r>
              <a:rPr lang="en" sz="1200" i="1">
                <a:solidFill>
                  <a:schemeClr val="dk1"/>
                </a:solidFill>
                <a:latin typeface="Helvetica Neue"/>
                <a:ea typeface="Helvetica Neue"/>
                <a:cs typeface="Helvetica Neue"/>
                <a:sym typeface="Helvetica Neue"/>
              </a:rPr>
              <a:t>Domestic Beer Consumption Canada Age Group 2019.</a:t>
            </a:r>
            <a:r>
              <a:rPr lang="en" sz="1200">
                <a:solidFill>
                  <a:schemeClr val="dk1"/>
                </a:solidFill>
                <a:latin typeface="Helvetica Neue"/>
                <a:ea typeface="Helvetica Neue"/>
                <a:cs typeface="Helvetica Neue"/>
                <a:sym typeface="Helvetica Neue"/>
              </a:rPr>
              <a:t> Statisa. </a:t>
            </a:r>
            <a:r>
              <a:rPr lang="en" sz="1200" u="sng">
                <a:solidFill>
                  <a:schemeClr val="hlink"/>
                </a:solidFill>
                <a:latin typeface="Helvetica Neue"/>
                <a:ea typeface="Helvetica Neue"/>
                <a:cs typeface="Helvetica Neue"/>
                <a:sym typeface="Helvetica Neue"/>
                <a:hlinkClick r:id="rId4"/>
              </a:rPr>
              <a:t>https://www.statista.com/statistics/339801/beer-consumption-in-canada-by-gender-and-age-group/</a:t>
            </a: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Boseveld, S. (205, May 15). How we drink: Here's </a:t>
            </a:r>
            <a:r>
              <a:rPr lang="en" sz="1200">
                <a:solidFill>
                  <a:srgbClr val="191919"/>
                </a:solidFill>
                <a:latin typeface="Helvetica Neue"/>
                <a:ea typeface="Helvetica Neue"/>
                <a:cs typeface="Helvetica Neue"/>
                <a:sym typeface="Helvetica Neue"/>
              </a:rPr>
              <a:t>everything you need to know about Canadians' overall boozy habits. </a:t>
            </a:r>
            <a:r>
              <a:rPr lang="en" sz="1200" i="1">
                <a:solidFill>
                  <a:srgbClr val="191919"/>
                </a:solidFill>
                <a:latin typeface="Helvetica Neue"/>
                <a:ea typeface="Helvetica Neue"/>
                <a:cs typeface="Helvetica Neue"/>
                <a:sym typeface="Helvetica Neue"/>
              </a:rPr>
              <a:t>National Post. </a:t>
            </a:r>
            <a:r>
              <a:rPr lang="en" sz="1200" u="sng">
                <a:solidFill>
                  <a:schemeClr val="hlink"/>
                </a:solidFill>
                <a:latin typeface="Helvetica Neue"/>
                <a:ea typeface="Helvetica Neue"/>
                <a:cs typeface="Helvetica Neue"/>
                <a:sym typeface="Helvetica Neue"/>
                <a:hlinkClick r:id="rId5"/>
              </a:rPr>
              <a:t>https://nationalpost.com/life/how-we-drink-from-how-much-to-how-often-heres-everything-you-need-to-know-about-canadians-boozy-habits</a:t>
            </a:r>
            <a:endParaRPr sz="1200">
              <a:solidFill>
                <a:srgbClr val="191919"/>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endParaRPr sz="1200">
              <a:solidFill>
                <a:srgbClr val="191919"/>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r>
              <a:rPr lang="en" sz="1200">
                <a:solidFill>
                  <a:schemeClr val="dk1"/>
                </a:solidFill>
                <a:highlight>
                  <a:srgbClr val="FFFFFF"/>
                </a:highlight>
                <a:latin typeface="Helvetica Neue"/>
                <a:ea typeface="Helvetica Neue"/>
                <a:cs typeface="Helvetica Neue"/>
                <a:sym typeface="Helvetica Neue"/>
              </a:rPr>
              <a:t>Canadian Centre on Substance Use and Addiction. (2020, June 9). </a:t>
            </a:r>
            <a:r>
              <a:rPr lang="en" sz="1200" i="1">
                <a:solidFill>
                  <a:schemeClr val="dk1"/>
                </a:solidFill>
                <a:highlight>
                  <a:srgbClr val="FFFFFF"/>
                </a:highlight>
                <a:latin typeface="Helvetica Neue"/>
                <a:ea typeface="Helvetica Neue"/>
                <a:cs typeface="Helvetica Neue"/>
                <a:sym typeface="Helvetica Neue"/>
              </a:rPr>
              <a:t>More than 1 in 5 Canadians who drink alcohol and have                    been staying at home more have been drinking once a day since the beginning of May</a:t>
            </a:r>
            <a:r>
              <a:rPr lang="en" sz="1200">
                <a:solidFill>
                  <a:schemeClr val="dk1"/>
                </a:solidFill>
                <a:highlight>
                  <a:srgbClr val="FFFFFF"/>
                </a:highlight>
                <a:latin typeface="Helvetica Neue"/>
                <a:ea typeface="Helvetica Neue"/>
                <a:cs typeface="Helvetica Neue"/>
                <a:sym typeface="Helvetica Neue"/>
              </a:rPr>
              <a:t>. GlobeNewswire News Room. Retrieved November 9, 2021, from https://www.globenewswire.com/en/news-release/2020/06/09/2045685/0/en/More-than-1-in-5-Canadians-who-drink-alcohol-and-have-been-staying-at-home-more-have-been-drinking-once-a-day-since-the-beginning-of-May.html. </a:t>
            </a:r>
            <a:endParaRPr sz="1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u="sng">
              <a:solidFill>
                <a:srgbClr val="0563C1"/>
              </a:solidFill>
              <a:latin typeface="Helvetica Neue"/>
              <a:ea typeface="Helvetica Neue"/>
              <a:cs typeface="Helvetica Neue"/>
              <a:sym typeface="Helvetica Neue"/>
            </a:endParaRPr>
          </a:p>
          <a:p>
            <a:pPr marL="457200" lvl="0" indent="-457200" algn="l" rtl="0">
              <a:spcBef>
                <a:spcPts val="0"/>
              </a:spcBef>
              <a:spcAft>
                <a:spcPts val="0"/>
              </a:spcAft>
              <a:buNone/>
            </a:pPr>
            <a:endParaRPr sz="1200">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t>References</a:t>
            </a:r>
            <a:endParaRPr/>
          </a:p>
        </p:txBody>
      </p:sp>
      <p:sp>
        <p:nvSpPr>
          <p:cNvPr id="787" name="Google Shape;787;p59"/>
          <p:cNvSpPr txBox="1">
            <a:spLocks noGrp="1"/>
          </p:cNvSpPr>
          <p:nvPr>
            <p:ph type="body" idx="1"/>
          </p:nvPr>
        </p:nvSpPr>
        <p:spPr>
          <a:xfrm>
            <a:off x="311700" y="890250"/>
            <a:ext cx="8520600" cy="3644700"/>
          </a:xfrm>
          <a:prstGeom prst="rect">
            <a:avLst/>
          </a:prstGeom>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Conaway, J. (2020, December 1). </a:t>
            </a:r>
            <a:r>
              <a:rPr lang="en" sz="1200" i="1">
                <a:solidFill>
                  <a:schemeClr val="dk1"/>
                </a:solidFill>
                <a:latin typeface="Helvetica Neue"/>
                <a:ea typeface="Helvetica Neue"/>
                <a:cs typeface="Helvetica Neue"/>
                <a:sym typeface="Helvetica Neue"/>
              </a:rPr>
              <a:t>Total Alcohol Consumption in Canada.</a:t>
            </a:r>
            <a:r>
              <a:rPr lang="en" sz="1200">
                <a:solidFill>
                  <a:schemeClr val="dk1"/>
                </a:solidFill>
                <a:latin typeface="Helvetica Neue"/>
                <a:ea typeface="Helvetica Neue"/>
                <a:cs typeface="Helvetica Neue"/>
                <a:sym typeface="Helvetica Neue"/>
              </a:rPr>
              <a:t> Statista. https://www.statista.com/topics/2998/alcohol-consumption-in-canada/</a:t>
            </a:r>
            <a:endParaRPr sz="1200">
              <a:solidFill>
                <a:srgbClr val="FF0000"/>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0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Crandall, P.G., Mauromoustakos, A., O’Bryan, C.A., Thopmson, K.C., Yiannas, F., Bridges, K., Francois, C. (2017).  </a:t>
            </a:r>
            <a:r>
              <a:rPr lang="en" sz="1200">
                <a:solidFill>
                  <a:srgbClr val="1A1A1A"/>
                </a:solidFill>
                <a:latin typeface="Helvetica Neue"/>
                <a:ea typeface="Helvetica Neue"/>
                <a:cs typeface="Helvetica Neue"/>
                <a:sym typeface="Helvetica Neue"/>
              </a:rPr>
              <a:t>Impact of the Global Food Safety Initiative on Food Safety Worldwide: Statistical Analysis of a Survey of International Food Processors. </a:t>
            </a:r>
            <a:r>
              <a:rPr lang="en" sz="1200" i="1">
                <a:solidFill>
                  <a:srgbClr val="1A1A1A"/>
                </a:solidFill>
                <a:latin typeface="Helvetica Neue"/>
                <a:ea typeface="Helvetica Neue"/>
                <a:cs typeface="Helvetica Neue"/>
                <a:sym typeface="Helvetica Neue"/>
              </a:rPr>
              <a:t>Journal of Food Projection. 80(</a:t>
            </a:r>
            <a:r>
              <a:rPr lang="en" sz="1200">
                <a:solidFill>
                  <a:srgbClr val="1A1A1A"/>
                </a:solidFill>
                <a:latin typeface="Helvetica Neue"/>
                <a:ea typeface="Helvetica Neue"/>
                <a:cs typeface="Helvetica Neue"/>
                <a:sym typeface="Helvetica Neue"/>
              </a:rPr>
              <a:t>10)</a:t>
            </a:r>
            <a:r>
              <a:rPr lang="en" sz="1200" i="1">
                <a:solidFill>
                  <a:srgbClr val="1A1A1A"/>
                </a:solidFill>
                <a:latin typeface="Helvetica Neue"/>
                <a:ea typeface="Helvetica Neue"/>
                <a:cs typeface="Helvetica Neue"/>
                <a:sym typeface="Helvetica Neue"/>
              </a:rPr>
              <a:t>. </a:t>
            </a:r>
            <a:r>
              <a:rPr lang="en" sz="1200">
                <a:solidFill>
                  <a:srgbClr val="1A1A1A"/>
                </a:solidFill>
                <a:latin typeface="Helvetica Neue"/>
                <a:ea typeface="Helvetica Neue"/>
                <a:cs typeface="Helvetica Neue"/>
                <a:sym typeface="Helvetica Neue"/>
              </a:rPr>
              <a:t>1613-1622.</a:t>
            </a:r>
            <a:endParaRPr sz="1200">
              <a:solidFill>
                <a:srgbClr val="1A1A1A"/>
              </a:solidFill>
              <a:latin typeface="Helvetica Neue"/>
              <a:ea typeface="Helvetica Neue"/>
              <a:cs typeface="Helvetica Neue"/>
              <a:sym typeface="Helvetica Neue"/>
            </a:endParaRPr>
          </a:p>
          <a:p>
            <a:pPr marL="914400" lvl="0" indent="-457200" algn="l" rtl="0">
              <a:lnSpc>
                <a:spcPct val="100000"/>
              </a:lnSpc>
              <a:spcBef>
                <a:spcPts val="0"/>
              </a:spcBef>
              <a:spcAft>
                <a:spcPts val="0"/>
              </a:spcAft>
              <a:buClr>
                <a:schemeClr val="dk1"/>
              </a:buClr>
              <a:buSzPts val="605"/>
              <a:buFont typeface="Arial"/>
              <a:buNone/>
            </a:pPr>
            <a:r>
              <a:rPr lang="en" sz="1200">
                <a:solidFill>
                  <a:srgbClr val="1A1A1A"/>
                </a:solidFill>
                <a:latin typeface="Helvetica Neue"/>
                <a:ea typeface="Helvetica Neue"/>
                <a:cs typeface="Helvetica Neue"/>
                <a:sym typeface="Helvetica Neue"/>
              </a:rPr>
              <a:t> https://doi.org/10.4315/0362-028X.JFP-16-481</a:t>
            </a:r>
            <a:endParaRPr sz="1200">
              <a:solidFill>
                <a:schemeClr val="dk1"/>
              </a:solidFill>
              <a:latin typeface="Helvetica Neue"/>
              <a:ea typeface="Helvetica Neue"/>
              <a:cs typeface="Helvetica Neue"/>
              <a:sym typeface="Helvetica Neue"/>
            </a:endParaRPr>
          </a:p>
          <a:p>
            <a:pPr marL="0" lvl="0" indent="0" algn="l" rtl="0">
              <a:spcBef>
                <a:spcPts val="1200"/>
              </a:spcBef>
              <a:spcAft>
                <a:spcPts val="0"/>
              </a:spcAft>
              <a:buClr>
                <a:schemeClr val="dk1"/>
              </a:buClr>
              <a:buSzPts val="1100"/>
              <a:buFont typeface="Arial"/>
              <a:buNone/>
            </a:pPr>
            <a:r>
              <a:rPr lang="en" sz="1200">
                <a:solidFill>
                  <a:srgbClr val="202124"/>
                </a:solidFill>
                <a:highlight>
                  <a:srgbClr val="FFFFFF"/>
                </a:highlight>
                <a:latin typeface="Helvetica Neue"/>
                <a:ea typeface="Helvetica Neue"/>
                <a:cs typeface="Helvetica Neue"/>
                <a:sym typeface="Helvetica Neue"/>
              </a:rPr>
              <a:t>Emmert, A. (2021, July 8). </a:t>
            </a:r>
            <a:r>
              <a:rPr lang="en" sz="1200" i="1">
                <a:solidFill>
                  <a:srgbClr val="202124"/>
                </a:solidFill>
                <a:highlight>
                  <a:srgbClr val="FFFFFF"/>
                </a:highlight>
                <a:latin typeface="Helvetica Neue"/>
                <a:ea typeface="Helvetica Neue"/>
                <a:cs typeface="Helvetica Neue"/>
                <a:sym typeface="Helvetica Neue"/>
              </a:rPr>
              <a:t>The rise of the eco-friendly consumer</a:t>
            </a:r>
            <a:r>
              <a:rPr lang="en" sz="1200">
                <a:solidFill>
                  <a:srgbClr val="202124"/>
                </a:solidFill>
                <a:highlight>
                  <a:srgbClr val="FFFFFF"/>
                </a:highlight>
                <a:latin typeface="Helvetica Neue"/>
                <a:ea typeface="Helvetica Neue"/>
                <a:cs typeface="Helvetica Neue"/>
                <a:sym typeface="Helvetica Neue"/>
              </a:rPr>
              <a:t>. strategy+business. Retrieved November 9, 2021, from </a:t>
            </a:r>
            <a:br>
              <a:rPr lang="en" sz="1200">
                <a:solidFill>
                  <a:srgbClr val="202124"/>
                </a:solidFill>
                <a:highlight>
                  <a:srgbClr val="FFFFFF"/>
                </a:highlight>
                <a:latin typeface="Helvetica Neue"/>
                <a:ea typeface="Helvetica Neue"/>
                <a:cs typeface="Helvetica Neue"/>
                <a:sym typeface="Helvetica Neue"/>
              </a:rPr>
            </a:br>
            <a:r>
              <a:rPr lang="en" sz="1200">
                <a:solidFill>
                  <a:srgbClr val="202124"/>
                </a:solidFill>
                <a:highlight>
                  <a:srgbClr val="FFFFFF"/>
                </a:highlight>
                <a:latin typeface="Helvetica Neue"/>
                <a:ea typeface="Helvetica Neue"/>
                <a:cs typeface="Helvetica Neue"/>
                <a:sym typeface="Helvetica Neue"/>
              </a:rPr>
              <a:t>	https://www.strategy-business.com/article/The-rise-of-the-eco-friendly-consumer. </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Forum Research. (June 8, 2016). Type of alcoholic beverage most commonly consumed by adults in Canada as of June 2016, by age group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a:t>
            </a:r>
            <a:r>
              <a:rPr lang="en" sz="1200" u="sng">
                <a:solidFill>
                  <a:schemeClr val="hlink"/>
                </a:solidFill>
                <a:latin typeface="Helvetica Neue"/>
                <a:ea typeface="Helvetica Neue"/>
                <a:cs typeface="Helvetica Neue"/>
                <a:sym typeface="Helvetica Neue"/>
                <a:hlinkClick r:id="rId3"/>
              </a:rPr>
              <a:t>https://www-statista-com.proxy.lib.sfu.ca/statistics/587682/alcoholic-beverage-most-consumed-canada-by-age/</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1200"/>
              </a:spcAft>
              <a:buClr>
                <a:schemeClr val="dk1"/>
              </a:buClr>
              <a:buSzPts val="605"/>
              <a:buFont typeface="Arial"/>
              <a:buNone/>
            </a:pPr>
            <a:r>
              <a:rPr lang="en" sz="1200">
                <a:solidFill>
                  <a:schemeClr val="dk1"/>
                </a:solidFill>
                <a:latin typeface="Helvetica Neue"/>
                <a:ea typeface="Helvetica Neue"/>
                <a:cs typeface="Helvetica Neue"/>
                <a:sym typeface="Helvetica Neue"/>
              </a:rPr>
              <a:t>Fong, F. (2017). </a:t>
            </a:r>
            <a:r>
              <a:rPr lang="en" sz="1200" i="1">
                <a:solidFill>
                  <a:schemeClr val="dk1"/>
                </a:solidFill>
                <a:latin typeface="Helvetica Neue"/>
                <a:ea typeface="Helvetica Neue"/>
                <a:cs typeface="Helvetica Neue"/>
                <a:sym typeface="Helvetica Neue"/>
              </a:rPr>
              <a:t>Income Inequality in Canada: The Urban Gap</a:t>
            </a:r>
            <a:r>
              <a:rPr lang="en" sz="1200">
                <a:solidFill>
                  <a:schemeClr val="dk1"/>
                </a:solidFill>
                <a:latin typeface="Helvetica Neue"/>
                <a:ea typeface="Helvetica Neue"/>
                <a:cs typeface="Helvetica Neue"/>
                <a:sym typeface="Helvetica Neue"/>
              </a:rPr>
              <a:t>. Retrieved November 10, 2021, from file://Downloads/G10363-SC_Income%20Inequality%20in%20Canada%20-%20The%20Urban%20Gap_FINAL_ENG.pdf.</a:t>
            </a:r>
            <a:endParaRPr sz="1200">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0"/>
          <p:cNvSpPr txBox="1">
            <a:spLocks noGrp="1"/>
          </p:cNvSpPr>
          <p:nvPr>
            <p:ph type="title"/>
          </p:nvPr>
        </p:nvSpPr>
        <p:spPr>
          <a:xfrm>
            <a:off x="311700" y="2171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793" name="Google Shape;793;p60"/>
          <p:cNvSpPr txBox="1">
            <a:spLocks noGrp="1"/>
          </p:cNvSpPr>
          <p:nvPr>
            <p:ph type="body" idx="1"/>
          </p:nvPr>
        </p:nvSpPr>
        <p:spPr>
          <a:xfrm>
            <a:off x="311700" y="648800"/>
            <a:ext cx="8520600" cy="40497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a:solidFill>
                  <a:schemeClr val="dk1"/>
                </a:solidFill>
                <a:latin typeface="Open Sans"/>
                <a:ea typeface="Open Sans"/>
                <a:cs typeface="Open Sans"/>
                <a:sym typeface="Open Sans"/>
              </a:rPr>
              <a:t>Ipsos. (2015, May). Alcohol: drinking occasions in Canada 2015. Statista.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https://www-statista-com.proxy.lib.sfu.ca/statistics/434629/alcohol-drinking-occasions-among-canadians/.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Jan Conway, &amp; 24, N. (2020, November 24). Favorite alcoholic beverages canada by province 2018. Statista.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https://www.statista.com/statistics/896012/favorite-alcoholic-beverages-canada-by-province/. </a:t>
            </a: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r>
              <a:rPr lang="en" sz="1200">
                <a:solidFill>
                  <a:schemeClr val="dk1"/>
                </a:solidFill>
                <a:latin typeface="Open Sans"/>
                <a:ea typeface="Open Sans"/>
                <a:cs typeface="Open Sans"/>
                <a:sym typeface="Open Sans"/>
              </a:rPr>
              <a:t>Katen, E., Turner, N.  (2019, March 26). New immigrants made up 61% of Canada’s population growth in 2018. CIC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News.</a:t>
            </a:r>
            <a:r>
              <a:rPr lang="en" sz="1200" u="sng">
                <a:solidFill>
                  <a:schemeClr val="hlink"/>
                </a:solidFill>
                <a:latin typeface="Open Sans"/>
                <a:ea typeface="Open Sans"/>
                <a:cs typeface="Open Sans"/>
                <a:sym typeface="Open Sans"/>
                <a:hlinkClick r:id="rId3"/>
              </a:rPr>
              <a:t>https://www.cicnews.com/2019/03/new-immigrants-made-up-61-of-canadas-population-growth-in-2018-</a:t>
            </a: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r>
              <a:rPr lang="en" sz="1200">
                <a:solidFill>
                  <a:schemeClr val="dk1"/>
                </a:solidFill>
                <a:latin typeface="Open Sans"/>
                <a:ea typeface="Open Sans"/>
                <a:cs typeface="Open Sans"/>
                <a:sym typeface="Open Sans"/>
              </a:rPr>
              <a:t>Ltd, M. D. (n.d.). Smoothies Market Size, Share, Trend Analysis: North America: Europe: APAC: MEA: LA. Retrieved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https://www.marketdataforecast.com/market-reports/smoothies-market</a:t>
            </a: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endParaRPr sz="1200">
              <a:solidFill>
                <a:schemeClr val="dk1"/>
              </a:solidFill>
              <a:latin typeface="Open Sans"/>
              <a:ea typeface="Open Sans"/>
              <a:cs typeface="Open Sans"/>
              <a:sym typeface="Open Sans"/>
            </a:endParaRPr>
          </a:p>
          <a:p>
            <a:pPr marL="0" lvl="0" indent="0" algn="l" rtl="0">
              <a:lnSpc>
                <a:spcPct val="130000"/>
              </a:lnSpc>
              <a:spcBef>
                <a:spcPts val="0"/>
              </a:spcBef>
              <a:spcAft>
                <a:spcPts val="0"/>
              </a:spcAft>
              <a:buNone/>
            </a:pPr>
            <a:r>
              <a:rPr lang="en" sz="1200">
                <a:solidFill>
                  <a:schemeClr val="dk1"/>
                </a:solidFill>
                <a:latin typeface="Open Sans"/>
                <a:ea typeface="Open Sans"/>
                <a:cs typeface="Open Sans"/>
                <a:sym typeface="Open Sans"/>
              </a:rPr>
              <a:t>McDiarmid, C. (2019, June 25). This is a health fact sheet about heavy drinking habits among Canadians aged 12 and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older. the results shown are based on data from the Canadian Community Health Survey. Heavy Drinking,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2018. Retrieved November 9, 2021, from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https://www150.statcan.gc.ca/n1/pub/82-625-x/2019001/article/00007-eng.htm. </a:t>
            </a:r>
            <a:endParaRPr sz="12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1"/>
          <p:cNvSpPr txBox="1">
            <a:spLocks noGrp="1"/>
          </p:cNvSpPr>
          <p:nvPr>
            <p:ph type="title"/>
          </p:nvPr>
        </p:nvSpPr>
        <p:spPr>
          <a:xfrm>
            <a:off x="311700" y="2171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799" name="Google Shape;799;p61"/>
          <p:cNvSpPr txBox="1">
            <a:spLocks noGrp="1"/>
          </p:cNvSpPr>
          <p:nvPr>
            <p:ph type="body" idx="1"/>
          </p:nvPr>
        </p:nvSpPr>
        <p:spPr>
          <a:xfrm>
            <a:off x="311700" y="661275"/>
            <a:ext cx="8520600" cy="42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National Institute of Health. (November, 2015). Retrieved from https://www.ncbi.nlm.nih.gov/pmc/articles/PMC4192130/</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NielsonIQ. (2019, May 21). How newer ready-to-drink beverages and packages are shaking up the adult beverage market.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a:t>
            </a:r>
            <a:r>
              <a:rPr lang="en" sz="1200" u="sng">
                <a:solidFill>
                  <a:schemeClr val="hlink"/>
                </a:solidFill>
                <a:latin typeface="Helvetica Neue"/>
                <a:ea typeface="Helvetica Neue"/>
                <a:cs typeface="Helvetica Neue"/>
                <a:sym typeface="Helvetica Neue"/>
                <a:hlinkClick r:id="rId3"/>
              </a:rPr>
              <a:t>https://nielseniq.com/global/en/insights/analysis/2019/how-ready-to-drink-beverages-and-packages-are-shaking-u</a:t>
            </a:r>
            <a:br>
              <a:rPr lang="en"/>
            </a:br>
            <a:r>
              <a:rPr lang="en"/>
              <a:t>	</a:t>
            </a:r>
            <a:r>
              <a:rPr lang="en" sz="1200" u="sng">
                <a:solidFill>
                  <a:schemeClr val="hlink"/>
                </a:solidFill>
                <a:latin typeface="Helvetica Neue"/>
                <a:ea typeface="Helvetica Neue"/>
                <a:cs typeface="Helvetica Neue"/>
                <a:sym typeface="Helvetica Neue"/>
                <a:hlinkClick r:id="rId3"/>
              </a:rPr>
              <a:t>p-the-adult-beverage-market/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Ready-to-Drink Cocktails are Growing Fast. (2018, July 6). The Algoma News Review.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http://www.thealgomanews.ca/ready-to-drink-cocktails-are-growing-fast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The Pricer. (2016, May 23.). Ohoo the edible water bottle or bubble cost.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https://www.thepricer.org/ooho-the-edible-water-bottle-or-bubble-cost/</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Spirits Canada. (2019, January 21). Spirits show strong growth in Canada in 2018.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https://www.restobiz.ca/spirits-show-strong-growth-canada-2018/</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StatCan. (May 31, 2021). Sales value of alcoholic beverages per capita in Canada in 2019/20, by type (in Canadian dollars)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[Graph]. In Statista. Retrieved November 09, 2021, from </a:t>
            </a:r>
            <a:br>
              <a:rPr lang="en" sz="1200">
                <a:solidFill>
                  <a:schemeClr val="dk1"/>
                </a:solidFill>
                <a:latin typeface="Helvetica Neue"/>
                <a:ea typeface="Helvetica Neue"/>
                <a:cs typeface="Helvetica Neue"/>
                <a:sym typeface="Helvetica Neue"/>
              </a:rPr>
            </a:br>
            <a:r>
              <a:rPr lang="en" sz="1200">
                <a:solidFill>
                  <a:schemeClr val="dk1"/>
                </a:solidFill>
                <a:latin typeface="Helvetica Neue"/>
                <a:ea typeface="Helvetica Neue"/>
                <a:cs typeface="Helvetica Neue"/>
                <a:sym typeface="Helvetica Neue"/>
              </a:rPr>
              <a:t>	https://www-statista-com.proxy.lib.sfu.ca/statistics/710186/sales-share-of-the-alcoholic-beverages-canada/</a:t>
            </a:r>
            <a:endParaRPr sz="1200">
              <a:solidFill>
                <a:schemeClr val="dk1"/>
              </a:solidFill>
              <a:latin typeface="Helvetica Neue"/>
              <a:ea typeface="Helvetica Neue"/>
              <a:cs typeface="Helvetica Neue"/>
              <a:sym typeface="Helvetica Neue"/>
            </a:endParaRPr>
          </a:p>
          <a:p>
            <a:pPr marL="0" lvl="0" indent="0" algn="l" rtl="0">
              <a:lnSpc>
                <a:spcPct val="13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1200"/>
              </a:spcAft>
              <a:buClr>
                <a:schemeClr val="dk1"/>
              </a:buClr>
              <a:buSzPts val="605"/>
              <a:buFont typeface="Arial"/>
              <a:buNone/>
            </a:pPr>
            <a:endParaRPr sz="1150">
              <a:solidFill>
                <a:srgbClr val="444444"/>
              </a:solidFill>
              <a:highlight>
                <a:srgbClr val="FAFAFA"/>
              </a:highlight>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2"/>
          <p:cNvSpPr txBox="1">
            <a:spLocks noGrp="1"/>
          </p:cNvSpPr>
          <p:nvPr>
            <p:ph type="title"/>
          </p:nvPr>
        </p:nvSpPr>
        <p:spPr>
          <a:xfrm>
            <a:off x="311700" y="2171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805" name="Google Shape;805;p62"/>
          <p:cNvSpPr txBox="1">
            <a:spLocks noGrp="1"/>
          </p:cNvSpPr>
          <p:nvPr>
            <p:ph type="body" idx="1"/>
          </p:nvPr>
        </p:nvSpPr>
        <p:spPr>
          <a:xfrm>
            <a:off x="311700" y="508875"/>
            <a:ext cx="8520600" cy="42765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457200" lvl="0" indent="-457200" algn="l" rtl="0">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Statistics Canada. (2021). Impact of COVID-19 on merchandise imports: evidence based on end-use good. Retrieved from https://www150.statcan.gc.ca/n1/pub/13-605-x/2021001/article/00001-eng.htm</a:t>
            </a:r>
            <a:endParaRPr sz="1200" u="sng">
              <a:solidFill>
                <a:srgbClr val="0563C1"/>
              </a:solidFill>
              <a:latin typeface="Helvetica Neue"/>
              <a:ea typeface="Helvetica Neue"/>
              <a:cs typeface="Helvetica Neue"/>
              <a:sym typeface="Helvetica Neue"/>
            </a:endParaRPr>
          </a:p>
          <a:p>
            <a:pPr marL="0" lvl="0" indent="0" algn="l" rtl="0">
              <a:lnSpc>
                <a:spcPct val="13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StatCan. (May 4, 2021). Market share of spirits in Canada in 2019/2020, by category and region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a:t>
            </a:r>
            <a:r>
              <a:rPr lang="en" sz="1200" u="sng">
                <a:solidFill>
                  <a:schemeClr val="accent5"/>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https://www-statista-com.proxy.lib.sfu.ca/statistics/1265085/spirits-market-share-by-type-and-region-canada/</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Smart Insights. (2020). Convenience is driving e-commerce growth and influencing consumer decisions. Retrieved from https://www.smartinsights.com/ecommerce/convenience-is-driving-e-commerce-growth-and-influencing-consumer-decisions/</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StatCan. (February 2, 2021). Annual consumer price index (CPI) of non-alcoholic beverages in Canada from 2003 to 2020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a:t>
            </a:r>
            <a:r>
              <a:rPr lang="en" sz="1200" u="sng">
                <a:solidFill>
                  <a:schemeClr val="accent5"/>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https://www-statista-com.proxy.lib.sfu.ca/statistics/437520/cpi-of-non-alcoholic-beverages-canada/</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Smart Insights. (2020). Convenience is driving e-commerce growth and influencing consumer decisions. Retrieved from https://www.smartinsights.com/ecommerce/convenience-is-driving-e-commerce-growth-and-influencing-consumer-decisions/</a:t>
            </a:r>
            <a:endParaRPr sz="1200">
              <a:solidFill>
                <a:schemeClr val="dk1"/>
              </a:solidFill>
              <a:latin typeface="Helvetica Neue"/>
              <a:ea typeface="Helvetica Neue"/>
              <a:cs typeface="Helvetica Neue"/>
              <a:sym typeface="Helvetica Neue"/>
            </a:endParaRPr>
          </a:p>
          <a:p>
            <a:pPr marL="0" lvl="0" indent="0" algn="l" rtl="0">
              <a:lnSpc>
                <a:spcPct val="130000"/>
              </a:lnSpc>
              <a:spcBef>
                <a:spcPts val="120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1200"/>
              </a:spcAft>
              <a:buClr>
                <a:schemeClr val="dk1"/>
              </a:buClr>
              <a:buSzPts val="605"/>
              <a:buFont typeface="Arial"/>
              <a:buNone/>
            </a:pPr>
            <a:endParaRPr sz="1150">
              <a:solidFill>
                <a:srgbClr val="444444"/>
              </a:solidFill>
              <a:highlight>
                <a:srgbClr val="FAFAFA"/>
              </a:highlight>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3"/>
          <p:cNvSpPr txBox="1">
            <a:spLocks noGrp="1"/>
          </p:cNvSpPr>
          <p:nvPr>
            <p:ph type="title"/>
          </p:nvPr>
        </p:nvSpPr>
        <p:spPr>
          <a:xfrm>
            <a:off x="311700" y="119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811" name="Google Shape;811;p63"/>
          <p:cNvSpPr txBox="1">
            <a:spLocks noGrp="1"/>
          </p:cNvSpPr>
          <p:nvPr>
            <p:ph type="body" idx="1"/>
          </p:nvPr>
        </p:nvSpPr>
        <p:spPr>
          <a:xfrm>
            <a:off x="311700" y="800700"/>
            <a:ext cx="8520600" cy="4342800"/>
          </a:xfrm>
          <a:prstGeom prst="rect">
            <a:avLst/>
          </a:prstGeom>
        </p:spPr>
        <p:txBody>
          <a:bodyPr spcFirstLastPara="1" wrap="square" lIns="91425" tIns="91425" rIns="91425" bIns="91425" anchor="t" anchorCtr="0">
            <a:noAutofit/>
          </a:bodyPr>
          <a:lstStyle/>
          <a:p>
            <a:pPr marL="457200" lvl="0" indent="-457200" algn="l" rtl="0">
              <a:lnSpc>
                <a:spcPct val="130000"/>
              </a:lnSpc>
              <a:spcBef>
                <a:spcPts val="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StatCan. (February 2, 2021). Annual consumer price index (CPI) of non-alcoholic beverages in Canada from 2003 to 2020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https://www-statista-com.proxy.lib.sfu.ca/statistics/437520/cpi-of-non-alcoholic-beverages-canada/</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Sustaina. (2018, September 21). </a:t>
            </a:r>
            <a:r>
              <a:rPr lang="en" sz="1200" i="1">
                <a:solidFill>
                  <a:schemeClr val="dk1"/>
                </a:solidFill>
                <a:latin typeface="Helvetica Neue"/>
                <a:ea typeface="Helvetica Neue"/>
                <a:cs typeface="Helvetica Neue"/>
                <a:sym typeface="Helvetica Neue"/>
              </a:rPr>
              <a:t>Rethink your drink with water capsules</a:t>
            </a:r>
            <a:r>
              <a:rPr lang="en" sz="1200">
                <a:solidFill>
                  <a:schemeClr val="dk1"/>
                </a:solidFill>
                <a:latin typeface="Helvetica Neue"/>
                <a:ea typeface="Helvetica Neue"/>
                <a:cs typeface="Helvetica Neue"/>
                <a:sym typeface="Helvetica Neue"/>
              </a:rPr>
              <a:t>. Global Opportunity Explorer. https://goexplorer.org/edible-water-capsules/</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0"/>
              </a:spcBef>
              <a:spcAft>
                <a:spcPts val="0"/>
              </a:spcAft>
              <a:buClr>
                <a:schemeClr val="dk1"/>
              </a:buClr>
              <a:buSzPts val="605"/>
              <a:buFont typeface="Arial"/>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Swartz, K. 2020). COVID-19 is Fueling a Home Mixology Movement. Retrieved from https://beveragedynamics.com/2020/08/03/covid-19-home-mixology-cocktails/</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0"/>
              </a:spcAft>
              <a:buClr>
                <a:schemeClr val="dk1"/>
              </a:buClr>
              <a:buSzPts val="605"/>
              <a:buFont typeface="Arial"/>
              <a:buNone/>
            </a:pPr>
            <a:r>
              <a:rPr lang="en" sz="1200">
                <a:solidFill>
                  <a:schemeClr val="dk1"/>
                </a:solidFill>
                <a:latin typeface="Helvetica Neue"/>
                <a:ea typeface="Helvetica Neue"/>
                <a:cs typeface="Helvetica Neue"/>
                <a:sym typeface="Helvetica Neue"/>
              </a:rPr>
              <a:t>Swartz, K. (2020). Why RTDs Will Boom in 2021 and Beyond. Retrieved from https://beveragedynamics.com/2020/11/19/rtds-canned-cocktails-trends-growth-2021/</a:t>
            </a:r>
            <a:endParaRPr sz="1200">
              <a:solidFill>
                <a:schemeClr val="dk1"/>
              </a:solidFill>
              <a:latin typeface="Helvetica Neue"/>
              <a:ea typeface="Helvetica Neue"/>
              <a:cs typeface="Helvetica Neue"/>
              <a:sym typeface="Helvetica Neue"/>
            </a:endParaRPr>
          </a:p>
          <a:p>
            <a:pPr marL="457200" lvl="0" indent="-457200" algn="l" rtl="0">
              <a:spcBef>
                <a:spcPts val="1200"/>
              </a:spcBef>
              <a:spcAft>
                <a:spcPts val="0"/>
              </a:spcAft>
              <a:buClr>
                <a:schemeClr val="dk1"/>
              </a:buClr>
              <a:buSzPts val="1100"/>
              <a:buFont typeface="Arial"/>
              <a:buNone/>
            </a:pPr>
            <a:r>
              <a:rPr lang="en" sz="1200">
                <a:solidFill>
                  <a:srgbClr val="323232"/>
                </a:solidFill>
                <a:highlight>
                  <a:schemeClr val="lt1"/>
                </a:highlight>
                <a:latin typeface="Helvetica Neue"/>
                <a:ea typeface="Helvetica Neue"/>
                <a:cs typeface="Helvetica Neue"/>
                <a:sym typeface="Helvetica Neue"/>
              </a:rPr>
              <a:t>Vencat, E. (2020, October 19). Top 10 Diet Trends for 2021. Retrieved from </a:t>
            </a:r>
            <a:r>
              <a:rPr lang="en" sz="1200" u="sng">
                <a:solidFill>
                  <a:schemeClr val="hlink"/>
                </a:solidFill>
                <a:highlight>
                  <a:schemeClr val="lt1"/>
                </a:highlight>
                <a:latin typeface="Helvetica Neue"/>
                <a:ea typeface="Helvetica Neue"/>
                <a:cs typeface="Helvetica Neue"/>
                <a:sym typeface="Helvetica Neue"/>
                <a:hlinkClick r:id="rId3"/>
              </a:rPr>
              <a:t>https://youbars.com/blogs/news/top-10-diet-trends-for-2021</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64"/>
          <p:cNvSpPr txBox="1">
            <a:spLocks noGrp="1"/>
          </p:cNvSpPr>
          <p:nvPr>
            <p:ph type="title"/>
          </p:nvPr>
        </p:nvSpPr>
        <p:spPr>
          <a:xfrm>
            <a:off x="311700" y="119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a:latin typeface="Helvetica Neue"/>
                <a:ea typeface="Helvetica Neue"/>
                <a:cs typeface="Helvetica Neue"/>
                <a:sym typeface="Helvetica Neue"/>
              </a:rPr>
              <a:t>References</a:t>
            </a:r>
            <a:endParaRPr>
              <a:latin typeface="Helvetica Neue"/>
              <a:ea typeface="Helvetica Neue"/>
              <a:cs typeface="Helvetica Neue"/>
              <a:sym typeface="Helvetica Neue"/>
            </a:endParaRPr>
          </a:p>
        </p:txBody>
      </p:sp>
      <p:sp>
        <p:nvSpPr>
          <p:cNvPr id="817" name="Google Shape;817;p64"/>
          <p:cNvSpPr txBox="1"/>
          <p:nvPr/>
        </p:nvSpPr>
        <p:spPr>
          <a:xfrm>
            <a:off x="311775" y="1128525"/>
            <a:ext cx="8520600" cy="3392400"/>
          </a:xfrm>
          <a:prstGeom prst="rect">
            <a:avLst/>
          </a:prstGeom>
          <a:noFill/>
          <a:ln>
            <a:noFill/>
          </a:ln>
        </p:spPr>
        <p:txBody>
          <a:bodyPr spcFirstLastPara="1" wrap="square" lIns="91425" tIns="91425" rIns="91425" bIns="91425" anchor="t" anchorCtr="0">
            <a:spAutoFit/>
          </a:bodyPr>
          <a:lstStyle/>
          <a:p>
            <a:pPr marL="457200" lvl="0" indent="-457200" algn="l" rtl="0">
              <a:lnSpc>
                <a:spcPct val="130000"/>
              </a:lnSpc>
              <a:spcBef>
                <a:spcPts val="0"/>
              </a:spcBef>
              <a:spcAft>
                <a:spcPts val="0"/>
              </a:spcAft>
              <a:buNone/>
            </a:pPr>
            <a:r>
              <a:rPr lang="en" sz="1200">
                <a:solidFill>
                  <a:schemeClr val="dk1"/>
                </a:solidFill>
                <a:latin typeface="Helvetica Neue"/>
                <a:ea typeface="Helvetica Neue"/>
                <a:cs typeface="Helvetica Neue"/>
                <a:sym typeface="Helvetica Neue"/>
              </a:rPr>
              <a:t>Website (nationalpost.com). (May 15, 2015). Most common alcohol drinking occasions among consumers in Canada as of May 2015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https://www-statista-com.proxy.lib.sfu.ca/statistics/434629/alcohol-drinking-occasions-among-canadians/</a:t>
            </a:r>
            <a:endParaRPr sz="1200">
              <a:solidFill>
                <a:schemeClr val="dk1"/>
              </a:solidFill>
              <a:latin typeface="Helvetica Neue"/>
              <a:ea typeface="Helvetica Neue"/>
              <a:cs typeface="Helvetica Neue"/>
              <a:sym typeface="Helvetica Neue"/>
            </a:endParaRPr>
          </a:p>
          <a:p>
            <a:pPr marL="457200" lvl="0" indent="-457200" algn="l" rtl="0">
              <a:lnSpc>
                <a:spcPct val="115000"/>
              </a:lnSpc>
              <a:spcBef>
                <a:spcPts val="1200"/>
              </a:spcBef>
              <a:spcAft>
                <a:spcPts val="0"/>
              </a:spcAft>
              <a:buNone/>
            </a:pPr>
            <a:endParaRPr sz="1200">
              <a:solidFill>
                <a:schemeClr val="dk1"/>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Walmart.com. Retrieved from </a:t>
            </a:r>
            <a:r>
              <a:rPr lang="en" sz="1200" u="sng">
                <a:solidFill>
                  <a:schemeClr val="hlink"/>
                </a:solidFill>
                <a:latin typeface="Helvetica Neue"/>
                <a:ea typeface="Helvetica Neue"/>
                <a:cs typeface="Helvetica Neue"/>
                <a:sym typeface="Helvetica Neue"/>
                <a:hlinkClick r:id="rId3"/>
              </a:rPr>
              <a:t>https://www.walmart.com/ip/Mr-Mrs-T-Bold-Spicy-Bloody-Mary-Mix-1-75-L-bottle/36300569</a:t>
            </a:r>
            <a:endParaRPr sz="1200">
              <a:solidFill>
                <a:schemeClr val="dk1"/>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457200" algn="l" rtl="0">
              <a:lnSpc>
                <a:spcPct val="115000"/>
              </a:lnSpc>
              <a:spcBef>
                <a:spcPts val="0"/>
              </a:spcBef>
              <a:spcAft>
                <a:spcPts val="0"/>
              </a:spcAft>
              <a:buNone/>
            </a:pPr>
            <a:r>
              <a:rPr lang="en" sz="1200">
                <a:solidFill>
                  <a:schemeClr val="dk1"/>
                </a:solidFill>
                <a:latin typeface="Helvetica Neue"/>
                <a:ea typeface="Helvetica Neue"/>
                <a:cs typeface="Helvetica Neue"/>
                <a:sym typeface="Helvetica Neue"/>
              </a:rPr>
              <a:t>Woodard, R. (2020). Scotch &amp; RTDs: The Time is Now. Whiskey Invest Direct. Retrieved from </a:t>
            </a:r>
            <a:r>
              <a:rPr lang="en" sz="1200" u="sng">
                <a:solidFill>
                  <a:schemeClr val="accent5"/>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https://www.whiskyinvestdirect.com/whisky-news/scotch-rtd-112020201</a:t>
            </a: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457200" algn="l" rtl="0">
              <a:lnSpc>
                <a:spcPct val="130000"/>
              </a:lnSpc>
              <a:spcBef>
                <a:spcPts val="1200"/>
              </a:spcBef>
              <a:spcAft>
                <a:spcPts val="1200"/>
              </a:spcAft>
              <a:buNone/>
            </a:pPr>
            <a:r>
              <a:rPr lang="en" sz="1200">
                <a:solidFill>
                  <a:schemeClr val="dk1"/>
                </a:solidFill>
                <a:latin typeface="Helvetica Neue"/>
                <a:ea typeface="Helvetica Neue"/>
                <a:cs typeface="Helvetica Neue"/>
                <a:sym typeface="Helvetica Neue"/>
              </a:rPr>
              <a:t>WTWH Media. (March 29, 2021). Most often consumed ready-to-drink alcoholic beverages in the U.S. from 2018-2020 [Graph]. In </a:t>
            </a:r>
            <a:r>
              <a:rPr lang="en" sz="1200" i="1">
                <a:solidFill>
                  <a:schemeClr val="dk1"/>
                </a:solidFill>
                <a:latin typeface="Helvetica Neue"/>
                <a:ea typeface="Helvetica Neue"/>
                <a:cs typeface="Helvetica Neue"/>
                <a:sym typeface="Helvetica Neue"/>
              </a:rPr>
              <a:t>Statista</a:t>
            </a:r>
            <a:r>
              <a:rPr lang="en" sz="1200">
                <a:solidFill>
                  <a:schemeClr val="dk1"/>
                </a:solidFill>
                <a:latin typeface="Helvetica Neue"/>
                <a:ea typeface="Helvetica Neue"/>
                <a:cs typeface="Helvetica Neue"/>
                <a:sym typeface="Helvetica Neue"/>
              </a:rPr>
              <a:t>. Retrieved November 09, 2021, from https://www-statista-com.proxy.lib.sfu.ca/statistics/1232410/rtd-alcoholic-beverage-consumption-us/</a:t>
            </a:r>
            <a:endParaRPr sz="1200">
              <a:solidFill>
                <a:srgbClr val="444444"/>
              </a:solidFill>
              <a:highlight>
                <a:srgbClr val="FAFAFA"/>
              </a:highlight>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23"/>
          <p:cNvPicPr preferRelativeResize="0"/>
          <p:nvPr/>
        </p:nvPicPr>
        <p:blipFill rotWithShape="1">
          <a:blip r:embed="rId3">
            <a:alphaModFix/>
          </a:blip>
          <a:srcRect l="6951" t="4333" r="36394"/>
          <a:stretch/>
        </p:blipFill>
        <p:spPr>
          <a:xfrm>
            <a:off x="0" y="958600"/>
            <a:ext cx="3315400" cy="3805175"/>
          </a:xfrm>
          <a:prstGeom prst="rect">
            <a:avLst/>
          </a:prstGeom>
          <a:noFill/>
          <a:ln>
            <a:noFill/>
          </a:ln>
        </p:spPr>
      </p:pic>
      <p:sp>
        <p:nvSpPr>
          <p:cNvPr id="192" name="Google Shape;192;p23"/>
          <p:cNvSpPr/>
          <p:nvPr/>
        </p:nvSpPr>
        <p:spPr>
          <a:xfrm rot="-5400000">
            <a:off x="6051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4759425" y="959717"/>
            <a:ext cx="1289400" cy="6174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Demographic: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194" name="Google Shape;194;p23"/>
          <p:cNvSpPr/>
          <p:nvPr/>
        </p:nvSpPr>
        <p:spPr>
          <a:xfrm>
            <a:off x="4759425" y="1685350"/>
            <a:ext cx="1289400" cy="1842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The highest consumption of alcohol in Canada is by those ages 18-34 years old at 33.5%, followed by 35-49 years old at 28.4% (McDiarmid, 2019)</a:t>
            </a:r>
            <a:endParaRPr sz="1000">
              <a:solidFill>
                <a:schemeClr val="lt1"/>
              </a:solidFill>
              <a:latin typeface="Open Sans"/>
              <a:ea typeface="Open Sans"/>
              <a:cs typeface="Open Sans"/>
              <a:sym typeface="Open Sans"/>
            </a:endParaRPr>
          </a:p>
        </p:txBody>
      </p:sp>
      <p:sp>
        <p:nvSpPr>
          <p:cNvPr id="195" name="Google Shape;195;p23"/>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196" name="Google Shape;196;p23"/>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197" name="Google Shape;197;p23"/>
          <p:cNvSpPr/>
          <p:nvPr/>
        </p:nvSpPr>
        <p:spPr>
          <a:xfrm>
            <a:off x="6165175" y="967963"/>
            <a:ext cx="12894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Rural</a:t>
            </a:r>
            <a:endParaRPr sz="900">
              <a:solidFill>
                <a:schemeClr val="lt1"/>
              </a:solidFill>
              <a:latin typeface="Open Sans"/>
              <a:ea typeface="Open Sans"/>
              <a:cs typeface="Open Sans"/>
              <a:sym typeface="Open Sans"/>
            </a:endParaRPr>
          </a:p>
        </p:txBody>
      </p:sp>
      <p:sp>
        <p:nvSpPr>
          <p:cNvPr id="198" name="Google Shape;198;p23"/>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199" name="Google Shape;199;p23"/>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#1</a:t>
            </a:r>
            <a:endParaRPr/>
          </a:p>
        </p:txBody>
      </p:sp>
      <p:sp>
        <p:nvSpPr>
          <p:cNvPr id="200" name="Google Shape;200;p23"/>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Young millennials living in rural areas that are environmentally conscious</a:t>
            </a:r>
            <a:endParaRPr/>
          </a:p>
        </p:txBody>
      </p:sp>
      <p:sp>
        <p:nvSpPr>
          <p:cNvPr id="201" name="Google Shape;201;p23"/>
          <p:cNvSpPr/>
          <p:nvPr/>
        </p:nvSpPr>
        <p:spPr>
          <a:xfrm>
            <a:off x="7570925" y="958600"/>
            <a:ext cx="1289400" cy="6174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Psychographic: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Environmentalist lifestyle</a:t>
            </a:r>
            <a:endParaRPr sz="900">
              <a:solidFill>
                <a:schemeClr val="dk1"/>
              </a:solidFill>
              <a:latin typeface="Open Sans"/>
              <a:ea typeface="Open Sans"/>
              <a:cs typeface="Open Sans"/>
              <a:sym typeface="Open Sans"/>
            </a:endParaRPr>
          </a:p>
        </p:txBody>
      </p:sp>
      <p:sp>
        <p:nvSpPr>
          <p:cNvPr id="202" name="Google Shape;202;p23"/>
          <p:cNvSpPr/>
          <p:nvPr/>
        </p:nvSpPr>
        <p:spPr>
          <a:xfrm>
            <a:off x="6165175" y="1685350"/>
            <a:ext cx="1289400" cy="1842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 Canadians residing in rural areas are more likely to report heavy drinking (22.4%) compared to those living urban areas (18.4%) (McDiarmid, 2019)</a:t>
            </a:r>
            <a:endParaRPr sz="1000">
              <a:solidFill>
                <a:schemeClr val="lt1"/>
              </a:solidFill>
              <a:latin typeface="Open Sans"/>
              <a:ea typeface="Open Sans"/>
              <a:cs typeface="Open Sans"/>
              <a:sym typeface="Open Sans"/>
            </a:endParaRPr>
          </a:p>
        </p:txBody>
      </p:sp>
      <p:sp>
        <p:nvSpPr>
          <p:cNvPr id="203" name="Google Shape;203;p23"/>
          <p:cNvSpPr/>
          <p:nvPr/>
        </p:nvSpPr>
        <p:spPr>
          <a:xfrm>
            <a:off x="4759425" y="3920425"/>
            <a:ext cx="1289400" cy="795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Demographic:</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1000">
                <a:solidFill>
                  <a:schemeClr val="dk1"/>
                </a:solidFill>
                <a:latin typeface="Open Sans"/>
                <a:ea typeface="Open Sans"/>
                <a:cs typeface="Open Sans"/>
                <a:sym typeface="Open Sans"/>
              </a:rPr>
              <a:t>Adults aged 18-34 years old</a:t>
            </a:r>
            <a:endParaRPr sz="1000">
              <a:solidFill>
                <a:schemeClr val="dk1"/>
              </a:solidFill>
              <a:latin typeface="Open Sans"/>
              <a:ea typeface="Open Sans"/>
              <a:cs typeface="Open Sans"/>
              <a:sym typeface="Open Sans"/>
            </a:endParaRPr>
          </a:p>
        </p:txBody>
      </p:sp>
      <p:sp>
        <p:nvSpPr>
          <p:cNvPr id="204" name="Google Shape;204;p23"/>
          <p:cNvSpPr/>
          <p:nvPr/>
        </p:nvSpPr>
        <p:spPr>
          <a:xfrm>
            <a:off x="6165176" y="3936475"/>
            <a:ext cx="12894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Canadians in rural areas</a:t>
            </a:r>
            <a:endParaRPr sz="900">
              <a:solidFill>
                <a:schemeClr val="lt1"/>
              </a:solidFill>
              <a:latin typeface="Open Sans"/>
              <a:ea typeface="Open Sans"/>
              <a:cs typeface="Open Sans"/>
              <a:sym typeface="Open Sans"/>
            </a:endParaRPr>
          </a:p>
        </p:txBody>
      </p:sp>
      <p:sp>
        <p:nvSpPr>
          <p:cNvPr id="205" name="Google Shape;205;p23"/>
          <p:cNvSpPr/>
          <p:nvPr/>
        </p:nvSpPr>
        <p:spPr>
          <a:xfrm>
            <a:off x="7570926" y="3918250"/>
            <a:ext cx="1289400" cy="795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Psychographic: </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Those who are environmentally conscious</a:t>
            </a:r>
            <a:endParaRPr sz="900">
              <a:solidFill>
                <a:schemeClr val="dk1"/>
              </a:solidFill>
              <a:latin typeface="Open Sans"/>
              <a:ea typeface="Open Sans"/>
              <a:cs typeface="Open Sans"/>
              <a:sym typeface="Open Sans"/>
            </a:endParaRPr>
          </a:p>
        </p:txBody>
      </p:sp>
      <p:sp>
        <p:nvSpPr>
          <p:cNvPr id="206" name="Google Shape;206;p23"/>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7570925" y="1695175"/>
            <a:ext cx="1289400" cy="1842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dk1"/>
                </a:solidFill>
                <a:latin typeface="Open Sans"/>
                <a:ea typeface="Open Sans"/>
                <a:cs typeface="Open Sans"/>
                <a:sym typeface="Open Sans"/>
              </a:rPr>
              <a:t>Fact 3: </a:t>
            </a:r>
            <a:r>
              <a:rPr lang="en" sz="1000">
                <a:solidFill>
                  <a:schemeClr val="dk1"/>
                </a:solidFill>
                <a:latin typeface="Open Sans"/>
                <a:ea typeface="Open Sans"/>
                <a:cs typeface="Open Sans"/>
                <a:sym typeface="Open Sans"/>
              </a:rPr>
              <a:t>58% of millennials say that they consider sustainability while shopping (Emmert, 2021) </a:t>
            </a:r>
            <a:endParaRPr sz="1000">
              <a:solidFill>
                <a:schemeClr val="dk1"/>
              </a:solidFill>
              <a:latin typeface="Open Sans"/>
              <a:ea typeface="Open Sans"/>
              <a:cs typeface="Open Sans"/>
              <a:sym typeface="Open Sans"/>
            </a:endParaRPr>
          </a:p>
        </p:txBody>
      </p:sp>
      <p:sp>
        <p:nvSpPr>
          <p:cNvPr id="208" name="Google Shape;208;p23"/>
          <p:cNvSpPr/>
          <p:nvPr/>
        </p:nvSpPr>
        <p:spPr>
          <a:xfrm>
            <a:off x="-10375" y="-14175"/>
            <a:ext cx="9144000" cy="5157600"/>
          </a:xfrm>
          <a:prstGeom prst="rect">
            <a:avLst/>
          </a:prstGeom>
          <a:solidFill>
            <a:srgbClr val="EEEEEE">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39000" y="2066225"/>
            <a:ext cx="9183000" cy="1231500"/>
          </a:xfrm>
          <a:prstGeom prst="rect">
            <a:avLst/>
          </a:prstGeom>
          <a:solidFill>
            <a:srgbClr val="F9D4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Open Sans"/>
                <a:ea typeface="Open Sans"/>
                <a:cs typeface="Open Sans"/>
                <a:sym typeface="Open Sans"/>
              </a:rPr>
              <a:t>Insight: </a:t>
            </a:r>
            <a:r>
              <a:rPr lang="en" sz="1300" b="1">
                <a:solidFill>
                  <a:schemeClr val="dk1"/>
                </a:solidFill>
                <a:latin typeface="Open Sans"/>
                <a:ea typeface="Open Sans"/>
                <a:cs typeface="Open Sans"/>
                <a:sym typeface="Open Sans"/>
              </a:rPr>
              <a:t>Since the majority of millennials are inherently environmentally conscious and psychographic data is costly to obtain, it is not necessary to strategize using this data.</a:t>
            </a:r>
            <a:endParaRPr b="1">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p:cNvPicPr preferRelativeResize="0"/>
          <p:nvPr/>
        </p:nvPicPr>
        <p:blipFill rotWithShape="1">
          <a:blip r:embed="rId3">
            <a:alphaModFix/>
          </a:blip>
          <a:srcRect l="24986" r="27554"/>
          <a:stretch/>
        </p:blipFill>
        <p:spPr>
          <a:xfrm>
            <a:off x="0" y="985350"/>
            <a:ext cx="3157798" cy="3742700"/>
          </a:xfrm>
          <a:prstGeom prst="rect">
            <a:avLst/>
          </a:prstGeom>
          <a:noFill/>
          <a:ln>
            <a:noFill/>
          </a:ln>
        </p:spPr>
      </p:pic>
      <p:sp>
        <p:nvSpPr>
          <p:cNvPr id="215" name="Google Shape;215;p24"/>
          <p:cNvSpPr/>
          <p:nvPr/>
        </p:nvSpPr>
        <p:spPr>
          <a:xfrm rot="-5400000">
            <a:off x="4527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4759425" y="976413"/>
            <a:ext cx="1881300" cy="6174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Behavioural: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Convenience</a:t>
            </a:r>
            <a:endParaRPr sz="900">
              <a:solidFill>
                <a:schemeClr val="dk1"/>
              </a:solidFill>
              <a:latin typeface="Open Sans"/>
              <a:ea typeface="Open Sans"/>
              <a:cs typeface="Open Sans"/>
              <a:sym typeface="Open Sans"/>
            </a:endParaRPr>
          </a:p>
        </p:txBody>
      </p:sp>
      <p:sp>
        <p:nvSpPr>
          <p:cNvPr id="217" name="Google Shape;217;p24"/>
          <p:cNvSpPr/>
          <p:nvPr/>
        </p:nvSpPr>
        <p:spPr>
          <a:xfrm>
            <a:off x="4759400" y="176401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20% of Canadians who drink alcohol and have been staying at home more due to the COVID-19 pandemic 	(Canadian Centre on Substance Use and Addiction, 2020)</a:t>
            </a:r>
            <a:endParaRPr sz="1000">
              <a:solidFill>
                <a:schemeClr val="lt1"/>
              </a:solidFill>
              <a:latin typeface="Open Sans"/>
              <a:ea typeface="Open Sans"/>
              <a:cs typeface="Open Sans"/>
              <a:sym typeface="Open Sans"/>
            </a:endParaRPr>
          </a:p>
        </p:txBody>
      </p:sp>
      <p:sp>
        <p:nvSpPr>
          <p:cNvPr id="218" name="Google Shape;218;p24"/>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219" name="Google Shape;219;p24"/>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220" name="Google Shape;220;p24"/>
          <p:cNvSpPr/>
          <p:nvPr/>
        </p:nvSpPr>
        <p:spPr>
          <a:xfrm>
            <a:off x="6993150" y="976400"/>
            <a:ext cx="18813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BC</a:t>
            </a:r>
            <a:endParaRPr sz="900">
              <a:solidFill>
                <a:schemeClr val="lt1"/>
              </a:solidFill>
              <a:latin typeface="Open Sans"/>
              <a:ea typeface="Open Sans"/>
              <a:cs typeface="Open Sans"/>
              <a:sym typeface="Open Sans"/>
            </a:endParaRPr>
          </a:p>
        </p:txBody>
      </p:sp>
      <p:sp>
        <p:nvSpPr>
          <p:cNvPr id="221" name="Google Shape;221;p24"/>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222" name="Google Shape;222;p24"/>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#2</a:t>
            </a:r>
            <a:endParaRPr/>
          </a:p>
        </p:txBody>
      </p:sp>
      <p:sp>
        <p:nvSpPr>
          <p:cNvPr id="223" name="Google Shape;223;p24"/>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Those located in BC that drink at home</a:t>
            </a:r>
            <a:endParaRPr/>
          </a:p>
        </p:txBody>
      </p:sp>
      <p:sp>
        <p:nvSpPr>
          <p:cNvPr id="224" name="Google Shape;224;p24"/>
          <p:cNvSpPr/>
          <p:nvPr/>
        </p:nvSpPr>
        <p:spPr>
          <a:xfrm>
            <a:off x="4759400" y="2370188"/>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Whiskey is the favorite beverage of 20% of British Columbians; this is the highest across the country (Conway, 2020)</a:t>
            </a:r>
            <a:endParaRPr sz="1000">
              <a:solidFill>
                <a:schemeClr val="lt1"/>
              </a:solidFill>
              <a:latin typeface="Open Sans"/>
              <a:ea typeface="Open Sans"/>
              <a:cs typeface="Open Sans"/>
              <a:sym typeface="Open Sans"/>
            </a:endParaRPr>
          </a:p>
        </p:txBody>
      </p:sp>
      <p:sp>
        <p:nvSpPr>
          <p:cNvPr id="225" name="Google Shape;225;p24"/>
          <p:cNvSpPr/>
          <p:nvPr/>
        </p:nvSpPr>
        <p:spPr>
          <a:xfrm>
            <a:off x="4759425" y="3920425"/>
            <a:ext cx="1881300" cy="795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Behavioural:</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Those who consume mostly when at home</a:t>
            </a:r>
            <a:endParaRPr sz="1000">
              <a:solidFill>
                <a:schemeClr val="dk1"/>
              </a:solidFill>
              <a:latin typeface="Open Sans"/>
              <a:ea typeface="Open Sans"/>
              <a:cs typeface="Open Sans"/>
              <a:sym typeface="Open Sans"/>
            </a:endParaRPr>
          </a:p>
        </p:txBody>
      </p:sp>
      <p:sp>
        <p:nvSpPr>
          <p:cNvPr id="226" name="Google Shape;226;p24"/>
          <p:cNvSpPr/>
          <p:nvPr/>
        </p:nvSpPr>
        <p:spPr>
          <a:xfrm>
            <a:off x="6950425" y="3905125"/>
            <a:ext cx="18813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Those who reside in British Columbia</a:t>
            </a:r>
            <a:endParaRPr sz="900">
              <a:solidFill>
                <a:schemeClr val="lt1"/>
              </a:solidFill>
              <a:latin typeface="Open Sans"/>
              <a:ea typeface="Open Sans"/>
              <a:cs typeface="Open Sans"/>
              <a:sym typeface="Open Sans"/>
            </a:endParaRPr>
          </a:p>
        </p:txBody>
      </p:sp>
      <p:sp>
        <p:nvSpPr>
          <p:cNvPr id="227" name="Google Shape;227;p24"/>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4759350" y="297636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58% of Canadians drink at home, and 16% at someone else's house for a combined 74% (Boesveld, 2015)</a:t>
            </a:r>
            <a:endParaRPr sz="10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l="24986" r="27554"/>
          <a:stretch/>
        </p:blipFill>
        <p:spPr>
          <a:xfrm>
            <a:off x="0" y="985350"/>
            <a:ext cx="3157798" cy="3742700"/>
          </a:xfrm>
          <a:prstGeom prst="rect">
            <a:avLst/>
          </a:prstGeom>
          <a:noFill/>
          <a:ln>
            <a:noFill/>
          </a:ln>
        </p:spPr>
      </p:pic>
      <p:sp>
        <p:nvSpPr>
          <p:cNvPr id="234" name="Google Shape;234;p25"/>
          <p:cNvSpPr/>
          <p:nvPr/>
        </p:nvSpPr>
        <p:spPr>
          <a:xfrm rot="-5400000">
            <a:off x="5289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5"/>
          <p:cNvSpPr/>
          <p:nvPr/>
        </p:nvSpPr>
        <p:spPr>
          <a:xfrm>
            <a:off x="4759425" y="976413"/>
            <a:ext cx="1881300" cy="6174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Behavioural: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Convenience</a:t>
            </a:r>
            <a:endParaRPr sz="900">
              <a:solidFill>
                <a:schemeClr val="dk1"/>
              </a:solidFill>
              <a:latin typeface="Open Sans"/>
              <a:ea typeface="Open Sans"/>
              <a:cs typeface="Open Sans"/>
              <a:sym typeface="Open Sans"/>
            </a:endParaRPr>
          </a:p>
        </p:txBody>
      </p:sp>
      <p:sp>
        <p:nvSpPr>
          <p:cNvPr id="236" name="Google Shape;236;p25"/>
          <p:cNvSpPr/>
          <p:nvPr/>
        </p:nvSpPr>
        <p:spPr>
          <a:xfrm>
            <a:off x="4759400" y="176401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20% of Canadians who drink alcohol and have been staying at home more due to the COVID-19 pandemic 	(Canadian Centre on Substance Use and Addiction, 2020)</a:t>
            </a:r>
            <a:endParaRPr sz="1000">
              <a:solidFill>
                <a:schemeClr val="lt1"/>
              </a:solidFill>
              <a:latin typeface="Open Sans"/>
              <a:ea typeface="Open Sans"/>
              <a:cs typeface="Open Sans"/>
              <a:sym typeface="Open Sans"/>
            </a:endParaRPr>
          </a:p>
        </p:txBody>
      </p:sp>
      <p:sp>
        <p:nvSpPr>
          <p:cNvPr id="237" name="Google Shape;237;p25"/>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238" name="Google Shape;238;p25"/>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239" name="Google Shape;239;p25"/>
          <p:cNvSpPr/>
          <p:nvPr/>
        </p:nvSpPr>
        <p:spPr>
          <a:xfrm>
            <a:off x="6993150" y="976400"/>
            <a:ext cx="18813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BC</a:t>
            </a:r>
            <a:endParaRPr sz="900">
              <a:solidFill>
                <a:schemeClr val="lt1"/>
              </a:solidFill>
              <a:latin typeface="Open Sans"/>
              <a:ea typeface="Open Sans"/>
              <a:cs typeface="Open Sans"/>
              <a:sym typeface="Open Sans"/>
            </a:endParaRPr>
          </a:p>
        </p:txBody>
      </p:sp>
      <p:sp>
        <p:nvSpPr>
          <p:cNvPr id="240" name="Google Shape;240;p25"/>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241" name="Google Shape;241;p25"/>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#2</a:t>
            </a:r>
            <a:endParaRPr/>
          </a:p>
        </p:txBody>
      </p:sp>
      <p:sp>
        <p:nvSpPr>
          <p:cNvPr id="242" name="Google Shape;242;p25"/>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Those located in BC that drink at home</a:t>
            </a:r>
            <a:endParaRPr/>
          </a:p>
        </p:txBody>
      </p:sp>
      <p:sp>
        <p:nvSpPr>
          <p:cNvPr id="243" name="Google Shape;243;p25"/>
          <p:cNvSpPr/>
          <p:nvPr/>
        </p:nvSpPr>
        <p:spPr>
          <a:xfrm>
            <a:off x="4759400" y="2370188"/>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Whiskey is the favorite beverage of 20% of British Columbians; this is the highest across the country (Conway, 2020)</a:t>
            </a:r>
            <a:endParaRPr sz="1000">
              <a:solidFill>
                <a:schemeClr val="lt1"/>
              </a:solidFill>
              <a:latin typeface="Open Sans"/>
              <a:ea typeface="Open Sans"/>
              <a:cs typeface="Open Sans"/>
              <a:sym typeface="Open Sans"/>
            </a:endParaRPr>
          </a:p>
        </p:txBody>
      </p:sp>
      <p:sp>
        <p:nvSpPr>
          <p:cNvPr id="244" name="Google Shape;244;p25"/>
          <p:cNvSpPr/>
          <p:nvPr/>
        </p:nvSpPr>
        <p:spPr>
          <a:xfrm>
            <a:off x="4759425" y="3920425"/>
            <a:ext cx="1881300" cy="795600"/>
          </a:xfrm>
          <a:prstGeom prst="rect">
            <a:avLst/>
          </a:prstGeom>
          <a:solidFill>
            <a:srgbClr val="A3C5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Behavioural:</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Those who consume mostly when at home</a:t>
            </a:r>
            <a:endParaRPr sz="1000">
              <a:solidFill>
                <a:schemeClr val="dk1"/>
              </a:solidFill>
              <a:latin typeface="Open Sans"/>
              <a:ea typeface="Open Sans"/>
              <a:cs typeface="Open Sans"/>
              <a:sym typeface="Open Sans"/>
            </a:endParaRPr>
          </a:p>
        </p:txBody>
      </p:sp>
      <p:sp>
        <p:nvSpPr>
          <p:cNvPr id="245" name="Google Shape;245;p25"/>
          <p:cNvSpPr/>
          <p:nvPr/>
        </p:nvSpPr>
        <p:spPr>
          <a:xfrm>
            <a:off x="6950425" y="3905125"/>
            <a:ext cx="18813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Those who reside in British Columbia</a:t>
            </a:r>
            <a:endParaRPr sz="900">
              <a:solidFill>
                <a:schemeClr val="lt1"/>
              </a:solidFill>
              <a:latin typeface="Open Sans"/>
              <a:ea typeface="Open Sans"/>
              <a:cs typeface="Open Sans"/>
              <a:sym typeface="Open Sans"/>
            </a:endParaRPr>
          </a:p>
        </p:txBody>
      </p:sp>
      <p:sp>
        <p:nvSpPr>
          <p:cNvPr id="246" name="Google Shape;246;p25"/>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4759350" y="297636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58% of Canadians drink at home, and 16% at someone else's house for a combined 74% (Boesveld, 2015)</a:t>
            </a:r>
            <a:endParaRPr sz="1000">
              <a:solidFill>
                <a:schemeClr val="lt1"/>
              </a:solidFill>
              <a:latin typeface="Open Sans"/>
              <a:ea typeface="Open Sans"/>
              <a:cs typeface="Open Sans"/>
              <a:sym typeface="Open Sans"/>
            </a:endParaRPr>
          </a:p>
        </p:txBody>
      </p:sp>
      <p:sp>
        <p:nvSpPr>
          <p:cNvPr id="248" name="Google Shape;248;p25"/>
          <p:cNvSpPr/>
          <p:nvPr/>
        </p:nvSpPr>
        <p:spPr>
          <a:xfrm>
            <a:off x="-10375" y="-14175"/>
            <a:ext cx="9144000" cy="5157600"/>
          </a:xfrm>
          <a:prstGeom prst="rect">
            <a:avLst/>
          </a:prstGeom>
          <a:solidFill>
            <a:srgbClr val="EEEEEE">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39000" y="2066225"/>
            <a:ext cx="9183000" cy="1231500"/>
          </a:xfrm>
          <a:prstGeom prst="rect">
            <a:avLst/>
          </a:prstGeom>
          <a:solidFill>
            <a:srgbClr val="F9D4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Open Sans"/>
                <a:ea typeface="Open Sans"/>
                <a:cs typeface="Open Sans"/>
                <a:sym typeface="Open Sans"/>
              </a:rPr>
              <a:t>Insight: </a:t>
            </a:r>
            <a:r>
              <a:rPr lang="en" sz="1300" b="1">
                <a:solidFill>
                  <a:schemeClr val="dk1"/>
                </a:solidFill>
                <a:latin typeface="Open Sans"/>
                <a:ea typeface="Open Sans"/>
                <a:cs typeface="Open Sans"/>
                <a:sym typeface="Open Sans"/>
              </a:rPr>
              <a:t>Considering the costs of obtaining further behavioural data and the fact that the majority of Canadians are at home drinkers, segmenting behaviourally is not necessary for SOUR.</a:t>
            </a:r>
            <a:endParaRPr b="1">
              <a:solidFill>
                <a:schemeClr val="dk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26"/>
          <p:cNvPicPr preferRelativeResize="0"/>
          <p:nvPr/>
        </p:nvPicPr>
        <p:blipFill rotWithShape="1">
          <a:blip r:embed="rId3">
            <a:alphaModFix/>
          </a:blip>
          <a:srcRect l="20647" r="23014"/>
          <a:stretch/>
        </p:blipFill>
        <p:spPr>
          <a:xfrm>
            <a:off x="-1" y="949600"/>
            <a:ext cx="3223200" cy="3814200"/>
          </a:xfrm>
          <a:prstGeom prst="rect">
            <a:avLst/>
          </a:prstGeom>
          <a:noFill/>
          <a:ln>
            <a:noFill/>
          </a:ln>
        </p:spPr>
      </p:pic>
      <p:sp>
        <p:nvSpPr>
          <p:cNvPr id="255" name="Google Shape;255;p26"/>
          <p:cNvSpPr/>
          <p:nvPr/>
        </p:nvSpPr>
        <p:spPr>
          <a:xfrm rot="-5400000">
            <a:off x="528900" y="20269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759425" y="976400"/>
            <a:ext cx="1881300" cy="6174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Demographic: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257" name="Google Shape;257;p26"/>
          <p:cNvSpPr/>
          <p:nvPr/>
        </p:nvSpPr>
        <p:spPr>
          <a:xfrm>
            <a:off x="4759400" y="176401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14% of Canadians aged 18-34 years old mostly consume mixed drinks or cocktails among all other alcoholic beverages (</a:t>
            </a:r>
            <a:r>
              <a:rPr lang="en" sz="1000">
                <a:solidFill>
                  <a:schemeClr val="lt1"/>
                </a:solidFill>
                <a:latin typeface="Helvetica Neue"/>
                <a:ea typeface="Helvetica Neue"/>
                <a:cs typeface="Helvetica Neue"/>
                <a:sym typeface="Helvetica Neue"/>
              </a:rPr>
              <a:t>Forum Research, 2016).</a:t>
            </a:r>
            <a:endParaRPr sz="1000">
              <a:solidFill>
                <a:schemeClr val="lt1"/>
              </a:solidFill>
              <a:latin typeface="Open Sans"/>
              <a:ea typeface="Open Sans"/>
              <a:cs typeface="Open Sans"/>
              <a:sym typeface="Open Sans"/>
            </a:endParaRPr>
          </a:p>
        </p:txBody>
      </p:sp>
      <p:sp>
        <p:nvSpPr>
          <p:cNvPr id="258" name="Google Shape;258;p26"/>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259" name="Google Shape;259;p26"/>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260" name="Google Shape;260;p26"/>
          <p:cNvSpPr/>
          <p:nvPr/>
        </p:nvSpPr>
        <p:spPr>
          <a:xfrm>
            <a:off x="6979100" y="976413"/>
            <a:ext cx="18813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261" name="Google Shape;261;p26"/>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262" name="Google Shape;262;p26"/>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#3</a:t>
            </a:r>
            <a:endParaRPr/>
          </a:p>
        </p:txBody>
      </p:sp>
      <p:sp>
        <p:nvSpPr>
          <p:cNvPr id="263" name="Google Shape;263;p26"/>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Young millennials residing in urban British Columbia</a:t>
            </a:r>
            <a:endParaRPr/>
          </a:p>
        </p:txBody>
      </p:sp>
      <p:sp>
        <p:nvSpPr>
          <p:cNvPr id="264" name="Google Shape;264;p26"/>
          <p:cNvSpPr/>
          <p:nvPr/>
        </p:nvSpPr>
        <p:spPr>
          <a:xfrm>
            <a:off x="4759400" y="2370188"/>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On average, the frequency of alcohol consumption is 17.5% higher in middle-high income Canadians (Conway, 2020)</a:t>
            </a:r>
            <a:endParaRPr sz="1000">
              <a:solidFill>
                <a:schemeClr val="lt1"/>
              </a:solidFill>
              <a:latin typeface="Open Sans"/>
              <a:ea typeface="Open Sans"/>
              <a:cs typeface="Open Sans"/>
              <a:sym typeface="Open Sans"/>
            </a:endParaRPr>
          </a:p>
        </p:txBody>
      </p:sp>
      <p:sp>
        <p:nvSpPr>
          <p:cNvPr id="265" name="Google Shape;265;p26"/>
          <p:cNvSpPr/>
          <p:nvPr/>
        </p:nvSpPr>
        <p:spPr>
          <a:xfrm>
            <a:off x="4759425" y="3920425"/>
            <a:ext cx="1881300" cy="795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Demographic:</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1000">
              <a:solidFill>
                <a:schemeClr val="dk1"/>
              </a:solidFill>
              <a:latin typeface="Open Sans"/>
              <a:ea typeface="Open Sans"/>
              <a:cs typeface="Open Sans"/>
              <a:sym typeface="Open Sans"/>
            </a:endParaRPr>
          </a:p>
        </p:txBody>
      </p:sp>
      <p:sp>
        <p:nvSpPr>
          <p:cNvPr id="266" name="Google Shape;266;p26"/>
          <p:cNvSpPr/>
          <p:nvPr/>
        </p:nvSpPr>
        <p:spPr>
          <a:xfrm>
            <a:off x="6950425" y="3905125"/>
            <a:ext cx="18813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Those who reside in urban British Columbia are most likely to enjoy whisky sours</a:t>
            </a:r>
            <a:endParaRPr sz="900">
              <a:solidFill>
                <a:schemeClr val="lt1"/>
              </a:solidFill>
              <a:latin typeface="Open Sans"/>
              <a:ea typeface="Open Sans"/>
              <a:cs typeface="Open Sans"/>
              <a:sym typeface="Open Sans"/>
            </a:endParaRPr>
          </a:p>
        </p:txBody>
      </p:sp>
      <p:sp>
        <p:nvSpPr>
          <p:cNvPr id="267" name="Google Shape;267;p26"/>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728458" y="3027849"/>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Vancouver  has a rural-urban income inequality that is 2.5x higher than the national average (Fong, 2017)</a:t>
            </a:r>
            <a:endParaRPr sz="10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27"/>
          <p:cNvPicPr preferRelativeResize="0"/>
          <p:nvPr/>
        </p:nvPicPr>
        <p:blipFill rotWithShape="1">
          <a:blip r:embed="rId3">
            <a:alphaModFix/>
          </a:blip>
          <a:srcRect l="23183" r="19332"/>
          <a:stretch/>
        </p:blipFill>
        <p:spPr>
          <a:xfrm>
            <a:off x="0" y="976400"/>
            <a:ext cx="3265800" cy="3787400"/>
          </a:xfrm>
          <a:prstGeom prst="rect">
            <a:avLst/>
          </a:prstGeom>
          <a:noFill/>
          <a:ln>
            <a:noFill/>
          </a:ln>
        </p:spPr>
      </p:pic>
      <p:sp>
        <p:nvSpPr>
          <p:cNvPr id="274" name="Google Shape;274;p27"/>
          <p:cNvSpPr/>
          <p:nvPr/>
        </p:nvSpPr>
        <p:spPr>
          <a:xfrm rot="-5400000">
            <a:off x="571975" y="2040300"/>
            <a:ext cx="3814200" cy="1659600"/>
          </a:xfrm>
          <a:prstGeom prst="rect">
            <a:avLst/>
          </a:prstGeom>
          <a:gradFill>
            <a:gsLst>
              <a:gs pos="0">
                <a:srgbClr val="FFFFFF">
                  <a:alpha val="0"/>
                </a:srgbClr>
              </a:gs>
              <a:gs pos="91000">
                <a:schemeClr val="lt1"/>
              </a:gs>
              <a:gs pos="100000">
                <a:schemeClr val="l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4759425" y="976425"/>
            <a:ext cx="1881300" cy="6174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Open Sans"/>
                <a:ea typeface="Open Sans"/>
                <a:cs typeface="Open Sans"/>
                <a:sym typeface="Open Sans"/>
              </a:rPr>
              <a:t>Demographic: </a:t>
            </a:r>
            <a:endParaRPr sz="9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dk1"/>
                </a:solidFill>
                <a:latin typeface="Open Sans"/>
                <a:ea typeface="Open Sans"/>
                <a:cs typeface="Open Sans"/>
                <a:sym typeface="Open Sans"/>
              </a:rPr>
              <a:t>Age</a:t>
            </a:r>
            <a:endParaRPr sz="900">
              <a:solidFill>
                <a:schemeClr val="dk1"/>
              </a:solidFill>
              <a:latin typeface="Open Sans"/>
              <a:ea typeface="Open Sans"/>
              <a:cs typeface="Open Sans"/>
              <a:sym typeface="Open Sans"/>
            </a:endParaRPr>
          </a:p>
        </p:txBody>
      </p:sp>
      <p:sp>
        <p:nvSpPr>
          <p:cNvPr id="276" name="Google Shape;276;p27"/>
          <p:cNvSpPr/>
          <p:nvPr/>
        </p:nvSpPr>
        <p:spPr>
          <a:xfrm>
            <a:off x="4759400" y="176401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1: </a:t>
            </a:r>
            <a:r>
              <a:rPr lang="en" sz="1000">
                <a:solidFill>
                  <a:schemeClr val="lt1"/>
                </a:solidFill>
                <a:latin typeface="Open Sans"/>
                <a:ea typeface="Open Sans"/>
                <a:cs typeface="Open Sans"/>
                <a:sym typeface="Open Sans"/>
              </a:rPr>
              <a:t>Calgary has a rural-urban income inequality that is 4x higher than the national average (Fong, 2017)</a:t>
            </a:r>
            <a:endParaRPr sz="1000">
              <a:solidFill>
                <a:schemeClr val="lt1"/>
              </a:solidFill>
              <a:latin typeface="Open Sans"/>
              <a:ea typeface="Open Sans"/>
              <a:cs typeface="Open Sans"/>
              <a:sym typeface="Open Sans"/>
            </a:endParaRPr>
          </a:p>
        </p:txBody>
      </p:sp>
      <p:sp>
        <p:nvSpPr>
          <p:cNvPr id="277" name="Google Shape;277;p27"/>
          <p:cNvSpPr txBox="1"/>
          <p:nvPr/>
        </p:nvSpPr>
        <p:spPr>
          <a:xfrm>
            <a:off x="3147425" y="1107325"/>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Segments</a:t>
            </a:r>
            <a:endParaRPr sz="1000" b="1">
              <a:latin typeface="Open Sans"/>
              <a:ea typeface="Open Sans"/>
              <a:cs typeface="Open Sans"/>
              <a:sym typeface="Open Sans"/>
            </a:endParaRPr>
          </a:p>
        </p:txBody>
      </p:sp>
      <p:sp>
        <p:nvSpPr>
          <p:cNvPr id="278" name="Google Shape;278;p27"/>
          <p:cNvSpPr txBox="1"/>
          <p:nvPr/>
        </p:nvSpPr>
        <p:spPr>
          <a:xfrm>
            <a:off x="3147425" y="2793613"/>
            <a:ext cx="1659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Facts</a:t>
            </a:r>
            <a:endParaRPr sz="1000" b="1">
              <a:latin typeface="Open Sans"/>
              <a:ea typeface="Open Sans"/>
              <a:cs typeface="Open Sans"/>
              <a:sym typeface="Open Sans"/>
            </a:endParaRPr>
          </a:p>
        </p:txBody>
      </p:sp>
      <p:sp>
        <p:nvSpPr>
          <p:cNvPr id="279" name="Google Shape;279;p27"/>
          <p:cNvSpPr/>
          <p:nvPr/>
        </p:nvSpPr>
        <p:spPr>
          <a:xfrm>
            <a:off x="6993275" y="976400"/>
            <a:ext cx="1881300" cy="6174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Open Sans"/>
                <a:ea typeface="Open Sans"/>
                <a:cs typeface="Open Sans"/>
                <a:sym typeface="Open Sans"/>
              </a:rPr>
              <a:t>Geographic:</a:t>
            </a:r>
            <a:endParaRPr sz="9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b="1">
                <a:solidFill>
                  <a:schemeClr val="lt1"/>
                </a:solidFill>
                <a:latin typeface="Open Sans"/>
                <a:ea typeface="Open Sans"/>
                <a:cs typeface="Open Sans"/>
                <a:sym typeface="Open Sans"/>
              </a:rPr>
              <a:t>Location and Density</a:t>
            </a:r>
            <a:endParaRPr sz="900">
              <a:solidFill>
                <a:schemeClr val="lt1"/>
              </a:solidFill>
              <a:latin typeface="Open Sans"/>
              <a:ea typeface="Open Sans"/>
              <a:cs typeface="Open Sans"/>
              <a:sym typeface="Open Sans"/>
            </a:endParaRPr>
          </a:p>
        </p:txBody>
      </p:sp>
      <p:sp>
        <p:nvSpPr>
          <p:cNvPr id="280" name="Google Shape;280;p27"/>
          <p:cNvSpPr txBox="1"/>
          <p:nvPr/>
        </p:nvSpPr>
        <p:spPr>
          <a:xfrm>
            <a:off x="3147425" y="4056625"/>
            <a:ext cx="1659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Open Sans"/>
                <a:ea typeface="Open Sans"/>
                <a:cs typeface="Open Sans"/>
                <a:sym typeface="Open Sans"/>
              </a:rPr>
              <a:t>Target Segmentation</a:t>
            </a:r>
            <a:endParaRPr sz="1000" b="1">
              <a:latin typeface="Open Sans"/>
              <a:ea typeface="Open Sans"/>
              <a:cs typeface="Open Sans"/>
              <a:sym typeface="Open Sans"/>
            </a:endParaRPr>
          </a:p>
          <a:p>
            <a:pPr marL="0" lvl="0" indent="0" algn="ctr" rtl="0">
              <a:spcBef>
                <a:spcPts val="0"/>
              </a:spcBef>
              <a:spcAft>
                <a:spcPts val="0"/>
              </a:spcAft>
              <a:buNone/>
            </a:pPr>
            <a:r>
              <a:rPr lang="en" sz="1000" b="1">
                <a:latin typeface="Open Sans"/>
                <a:ea typeface="Open Sans"/>
                <a:cs typeface="Open Sans"/>
                <a:sym typeface="Open Sans"/>
              </a:rPr>
              <a:t>Variables</a:t>
            </a:r>
            <a:endParaRPr sz="1000" b="1">
              <a:latin typeface="Open Sans"/>
              <a:ea typeface="Open Sans"/>
              <a:cs typeface="Open Sans"/>
              <a:sym typeface="Open Sans"/>
            </a:endParaRPr>
          </a:p>
        </p:txBody>
      </p:sp>
      <p:sp>
        <p:nvSpPr>
          <p:cNvPr id="281" name="Google Shape;281;p27"/>
          <p:cNvSpPr txBox="1">
            <a:spLocks noGrp="1"/>
          </p:cNvSpPr>
          <p:nvPr>
            <p:ph type="subTitle" idx="1"/>
          </p:nvPr>
        </p:nvSpPr>
        <p:spPr>
          <a:xfrm>
            <a:off x="258983" y="26198"/>
            <a:ext cx="3739500" cy="393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Potential Segment #4</a:t>
            </a:r>
            <a:endParaRPr/>
          </a:p>
        </p:txBody>
      </p:sp>
      <p:sp>
        <p:nvSpPr>
          <p:cNvPr id="282" name="Google Shape;282;p27"/>
          <p:cNvSpPr txBox="1">
            <a:spLocks noGrp="1"/>
          </p:cNvSpPr>
          <p:nvPr>
            <p:ph type="title"/>
          </p:nvPr>
        </p:nvSpPr>
        <p:spPr>
          <a:xfrm>
            <a:off x="250250" y="179502"/>
            <a:ext cx="8520600" cy="626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Young millennials residing in urban Alberta</a:t>
            </a:r>
            <a:endParaRPr/>
          </a:p>
        </p:txBody>
      </p:sp>
      <p:sp>
        <p:nvSpPr>
          <p:cNvPr id="283" name="Google Shape;283;p27"/>
          <p:cNvSpPr/>
          <p:nvPr/>
        </p:nvSpPr>
        <p:spPr>
          <a:xfrm>
            <a:off x="4759400" y="2370188"/>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2: </a:t>
            </a:r>
            <a:r>
              <a:rPr lang="en" sz="1000">
                <a:solidFill>
                  <a:schemeClr val="lt1"/>
                </a:solidFill>
                <a:latin typeface="Open Sans"/>
                <a:ea typeface="Open Sans"/>
                <a:cs typeface="Open Sans"/>
                <a:sym typeface="Open Sans"/>
              </a:rPr>
              <a:t>48% of Canadians' most common alcohol drinking occasions are when relaxing after work, or working at home, and while watching a sports game (</a:t>
            </a:r>
            <a:r>
              <a:rPr lang="en" sz="1000">
                <a:solidFill>
                  <a:schemeClr val="lt1"/>
                </a:solidFill>
                <a:latin typeface="Helvetica Neue"/>
                <a:ea typeface="Helvetica Neue"/>
                <a:cs typeface="Helvetica Neue"/>
                <a:sym typeface="Helvetica Neue"/>
              </a:rPr>
              <a:t>Nationalpost.com, 2015).</a:t>
            </a:r>
            <a:endParaRPr sz="1000">
              <a:solidFill>
                <a:schemeClr val="lt1"/>
              </a:solidFill>
              <a:latin typeface="Open Sans"/>
              <a:ea typeface="Open Sans"/>
              <a:cs typeface="Open Sans"/>
              <a:sym typeface="Open Sans"/>
            </a:endParaRPr>
          </a:p>
        </p:txBody>
      </p:sp>
      <p:sp>
        <p:nvSpPr>
          <p:cNvPr id="284" name="Google Shape;284;p27"/>
          <p:cNvSpPr/>
          <p:nvPr/>
        </p:nvSpPr>
        <p:spPr>
          <a:xfrm>
            <a:off x="6950425" y="3905125"/>
            <a:ext cx="1881300" cy="795600"/>
          </a:xfrm>
          <a:prstGeom prst="rect">
            <a:avLst/>
          </a:prstGeom>
          <a:solidFill>
            <a:srgbClr val="5B7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Open Sans"/>
                <a:ea typeface="Open Sans"/>
                <a:cs typeface="Open Sans"/>
                <a:sym typeface="Open Sans"/>
              </a:rPr>
              <a:t>Geographic:</a:t>
            </a:r>
            <a:endParaRPr sz="11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900">
                <a:solidFill>
                  <a:schemeClr val="lt1"/>
                </a:solidFill>
                <a:latin typeface="Open Sans"/>
                <a:ea typeface="Open Sans"/>
                <a:cs typeface="Open Sans"/>
                <a:sym typeface="Open Sans"/>
              </a:rPr>
              <a:t>Alberta’s urban environment is significantly higher income than the rural demographic; they consume more drinks</a:t>
            </a:r>
            <a:endParaRPr sz="900">
              <a:solidFill>
                <a:schemeClr val="lt1"/>
              </a:solidFill>
              <a:latin typeface="Open Sans"/>
              <a:ea typeface="Open Sans"/>
              <a:cs typeface="Open Sans"/>
              <a:sym typeface="Open Sans"/>
            </a:endParaRPr>
          </a:p>
        </p:txBody>
      </p:sp>
      <p:sp>
        <p:nvSpPr>
          <p:cNvPr id="285" name="Google Shape;285;p27"/>
          <p:cNvSpPr/>
          <p:nvPr/>
        </p:nvSpPr>
        <p:spPr>
          <a:xfrm rot="10800000">
            <a:off x="5198275" y="3656968"/>
            <a:ext cx="3223200" cy="181800"/>
          </a:xfrm>
          <a:prstGeom prst="triangle">
            <a:avLst>
              <a:gd name="adj" fmla="val 50000"/>
            </a:avLst>
          </a:prstGeom>
          <a:solidFill>
            <a:srgbClr val="E8EB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4759350" y="2976363"/>
            <a:ext cx="4101000" cy="492600"/>
          </a:xfrm>
          <a:prstGeom prst="rect">
            <a:avLst/>
          </a:prstGeom>
          <a:solidFill>
            <a:srgbClr val="78909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Fact 3: </a:t>
            </a:r>
            <a:r>
              <a:rPr lang="en" sz="1000">
                <a:solidFill>
                  <a:schemeClr val="lt1"/>
                </a:solidFill>
                <a:latin typeface="Open Sans"/>
                <a:ea typeface="Open Sans"/>
                <a:cs typeface="Open Sans"/>
                <a:sym typeface="Open Sans"/>
              </a:rPr>
              <a:t>10% of Albertans say that their favourite drink is whisky; second-highest in the country (Conway, 2020)</a:t>
            </a:r>
            <a:endParaRPr sz="1000">
              <a:solidFill>
                <a:schemeClr val="lt1"/>
              </a:solidFill>
              <a:latin typeface="Open Sans"/>
              <a:ea typeface="Open Sans"/>
              <a:cs typeface="Open Sans"/>
              <a:sym typeface="Open Sans"/>
            </a:endParaRPr>
          </a:p>
        </p:txBody>
      </p:sp>
      <p:sp>
        <p:nvSpPr>
          <p:cNvPr id="287" name="Google Shape;287;p27"/>
          <p:cNvSpPr/>
          <p:nvPr/>
        </p:nvSpPr>
        <p:spPr>
          <a:xfrm>
            <a:off x="4759425" y="3920425"/>
            <a:ext cx="1881300" cy="795600"/>
          </a:xfrm>
          <a:prstGeom prst="rect">
            <a:avLst/>
          </a:prstGeom>
          <a:solidFill>
            <a:srgbClr val="FCF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Demographic:</a:t>
            </a:r>
            <a:endParaRPr sz="1100" b="1">
              <a:solidFill>
                <a:schemeClr val="dk1"/>
              </a:solidFill>
              <a:latin typeface="Open Sans"/>
              <a:ea typeface="Open Sans"/>
              <a:cs typeface="Open Sans"/>
              <a:sym typeface="Open Sans"/>
            </a:endParaRPr>
          </a:p>
          <a:p>
            <a:pPr marL="0" lvl="0" indent="0" algn="ctr" rtl="0">
              <a:spcBef>
                <a:spcPts val="0"/>
              </a:spcBef>
              <a:spcAft>
                <a:spcPts val="0"/>
              </a:spcAft>
              <a:buNone/>
            </a:pPr>
            <a:r>
              <a:rPr lang="en" sz="900">
                <a:solidFill>
                  <a:schemeClr val="dk1"/>
                </a:solidFill>
                <a:latin typeface="Open Sans"/>
                <a:ea typeface="Open Sans"/>
                <a:cs typeface="Open Sans"/>
                <a:sym typeface="Open Sans"/>
              </a:rPr>
              <a:t>Young millennials aged 25-34 align with psychographic variables and the ideal age demographic</a:t>
            </a:r>
            <a:endParaRPr sz="9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46</Slides>
  <Notes>46</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Simple Light</vt:lpstr>
      <vt:lpstr>PowerPoint Presentation</vt:lpstr>
      <vt:lpstr>PowerPoint Presentation</vt:lpstr>
      <vt:lpstr>PowerPoint Presentation</vt:lpstr>
      <vt:lpstr>Young millennials living in rural areas that are environmentally conscious</vt:lpstr>
      <vt:lpstr>Young millennials living in rural areas that are environmentally conscious</vt:lpstr>
      <vt:lpstr>Those located in BC that drink at home</vt:lpstr>
      <vt:lpstr>Those located in BC that drink at home</vt:lpstr>
      <vt:lpstr>Young millennials residing in urban British Columbia</vt:lpstr>
      <vt:lpstr>Young millennials residing in urban Alberta</vt:lpstr>
      <vt:lpstr>Young millennials residing in urban Alberta</vt:lpstr>
      <vt:lpstr>Finding the right target segment </vt:lpstr>
      <vt:lpstr>Finding the right target segment </vt:lpstr>
      <vt:lpstr>PowerPoint Presentation</vt:lpstr>
      <vt:lpstr>PowerPoint Presentation</vt:lpstr>
      <vt:lpstr>Finding the right target strategy </vt:lpstr>
      <vt:lpstr>Finding the right target strategy </vt:lpstr>
      <vt:lpstr>PowerPoint Presentation</vt:lpstr>
      <vt:lpstr>PowerPoint Presentation</vt:lpstr>
      <vt:lpstr>PowerPoint Presentation</vt:lpstr>
      <vt:lpstr>Positioning map</vt:lpstr>
      <vt:lpstr>PowerPoint Presentation</vt:lpstr>
      <vt:lpstr>Reasoning</vt:lpstr>
      <vt:lpstr>PowerPoint Presentation</vt:lpstr>
      <vt:lpstr>Who are we? </vt:lpstr>
      <vt:lpstr>What are our strengths and weaknesses?</vt:lpstr>
      <vt:lpstr>Cost Components</vt:lpstr>
      <vt:lpstr>Insight: Deeper Dive</vt:lpstr>
      <vt:lpstr>What is our market size?</vt:lpstr>
      <vt:lpstr>What is our market size?</vt:lpstr>
      <vt:lpstr>What is our market size?</vt:lpstr>
      <vt:lpstr>What is our market size?</vt:lpstr>
      <vt:lpstr>What is our market size?</vt:lpstr>
      <vt:lpstr>What are some industry trends we can address?</vt:lpstr>
      <vt:lpstr>Who are our competitors?</vt:lpstr>
      <vt:lpstr>Case Study: Mr. and Mrs. T</vt:lpstr>
      <vt:lpstr>Case Study: Mr. and Mrs. T</vt:lpstr>
      <vt:lpstr>Speculative Assumptions and Insights (CDSTEP)</vt:lpstr>
      <vt:lpstr>Insight: Partnership with Ooho</vt:lpstr>
      <vt:lpstr>PowerPoint Presentation</vt:lpstr>
      <vt:lpstr>References</vt:lpstr>
      <vt:lpstr>References</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2021-11-30T21:36:36Z</dcterms:modified>
</cp:coreProperties>
</file>